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8" r:id="rId2"/>
  </p:sldMasterIdLst>
  <p:notesMasterIdLst>
    <p:notesMasterId r:id="rId40"/>
  </p:notesMasterIdLst>
  <p:handoutMasterIdLst>
    <p:handoutMasterId r:id="rId41"/>
  </p:handoutMasterIdLst>
  <p:sldIdLst>
    <p:sldId id="285" r:id="rId3"/>
    <p:sldId id="258" r:id="rId4"/>
    <p:sldId id="260" r:id="rId5"/>
    <p:sldId id="275" r:id="rId6"/>
    <p:sldId id="288" r:id="rId7"/>
    <p:sldId id="283" r:id="rId8"/>
    <p:sldId id="267" r:id="rId9"/>
    <p:sldId id="287" r:id="rId10"/>
    <p:sldId id="290" r:id="rId11"/>
    <p:sldId id="291" r:id="rId12"/>
    <p:sldId id="292" r:id="rId13"/>
    <p:sldId id="332" r:id="rId14"/>
    <p:sldId id="293" r:id="rId15"/>
    <p:sldId id="333" r:id="rId16"/>
    <p:sldId id="298" r:id="rId17"/>
    <p:sldId id="299" r:id="rId18"/>
    <p:sldId id="319" r:id="rId19"/>
    <p:sldId id="296" r:id="rId20"/>
    <p:sldId id="320" r:id="rId21"/>
    <p:sldId id="321" r:id="rId22"/>
    <p:sldId id="322" r:id="rId23"/>
    <p:sldId id="323" r:id="rId24"/>
    <p:sldId id="297" r:id="rId25"/>
    <p:sldId id="295" r:id="rId26"/>
    <p:sldId id="324" r:id="rId27"/>
    <p:sldId id="307" r:id="rId28"/>
    <p:sldId id="325" r:id="rId29"/>
    <p:sldId id="326" r:id="rId30"/>
    <p:sldId id="327" r:id="rId31"/>
    <p:sldId id="300" r:id="rId32"/>
    <p:sldId id="328" r:id="rId33"/>
    <p:sldId id="329" r:id="rId34"/>
    <p:sldId id="301" r:id="rId35"/>
    <p:sldId id="330" r:id="rId36"/>
    <p:sldId id="302" r:id="rId37"/>
    <p:sldId id="331" r:id="rId38"/>
    <p:sldId id="31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200"/>
    <a:srgbClr val="FCA34F"/>
    <a:srgbClr val="EA136A"/>
    <a:srgbClr val="F1427F"/>
    <a:srgbClr val="5AF6FA"/>
    <a:srgbClr val="FDC100"/>
    <a:srgbClr val="EB0029"/>
    <a:srgbClr val="814097"/>
    <a:srgbClr val="49C2C6"/>
    <a:srgbClr val="00A7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00"/>
    <p:restoredTop sz="80464" autoAdjust="0"/>
  </p:normalViewPr>
  <p:slideViewPr>
    <p:cSldViewPr snapToGrid="0" snapToObjects="1">
      <p:cViewPr varScale="1">
        <p:scale>
          <a:sx n="79" d="100"/>
          <a:sy n="79" d="100"/>
        </p:scale>
        <p:origin x="974" y="43"/>
      </p:cViewPr>
      <p:guideLst/>
    </p:cSldViewPr>
  </p:slid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1650333-CDE5-FC4C-A584-1C6FFD452C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008DBEE-9F45-A941-9139-2716E6E181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14BFBA-7276-B34C-B416-95DD9C53DB02}" type="datetimeFigureOut">
              <a:rPr lang="en-US" smtClean="0"/>
              <a:t>2/25/2022</a:t>
            </a:fld>
            <a:endParaRPr lang="en-US"/>
          </a:p>
        </p:txBody>
      </p:sp>
      <p:sp>
        <p:nvSpPr>
          <p:cNvPr id="4" name="Footer Placeholder 3">
            <a:extLst>
              <a:ext uri="{FF2B5EF4-FFF2-40B4-BE49-F238E27FC236}">
                <a16:creationId xmlns:a16="http://schemas.microsoft.com/office/drawing/2014/main" id="{FE05EFF3-653C-DA4E-8BF6-E6804FD6E01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2FB9A2-E282-E445-AB8F-DD46ADA3BDD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3E37BA-CC04-A34D-8D48-19DDD33611D6}" type="slidenum">
              <a:rPr lang="en-US" smtClean="0"/>
              <a:t>‹#›</a:t>
            </a:fld>
            <a:endParaRPr lang="en-US"/>
          </a:p>
        </p:txBody>
      </p:sp>
    </p:spTree>
    <p:extLst>
      <p:ext uri="{BB962C8B-B14F-4D97-AF65-F5344CB8AC3E}">
        <p14:creationId xmlns:p14="http://schemas.microsoft.com/office/powerpoint/2010/main" val="3586864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3ABD39-9E66-1B46-A812-002D3BDD47F4}" type="datetimeFigureOut">
              <a:rPr lang="en-US" smtClean="0"/>
              <a:t>2/25/2022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753303-F8DD-964A-AD84-D83E5C8E5E14}" type="slidenum">
              <a:rPr lang="en-US" smtClean="0"/>
              <a:t>‹#›</a:t>
            </a:fld>
            <a:endParaRPr lang="en-US"/>
          </a:p>
        </p:txBody>
      </p:sp>
    </p:spTree>
    <p:extLst>
      <p:ext uri="{BB962C8B-B14F-4D97-AF65-F5344CB8AC3E}">
        <p14:creationId xmlns:p14="http://schemas.microsoft.com/office/powerpoint/2010/main" val="3506549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have between 9 – 10 K paid season ticket holders</a:t>
            </a:r>
            <a:endParaRPr lang="en-US" dirty="0"/>
          </a:p>
          <a:p>
            <a:r>
              <a:rPr lang="en-US" dirty="0">
                <a:cs typeface="Calibri"/>
              </a:rPr>
              <a:t>We have had a per seat donation program in place starting in the early 1990s but our current version of per seat donation dates back to the redevelopment of Kyle Field in 2015.</a:t>
            </a:r>
          </a:p>
          <a:p>
            <a:r>
              <a:rPr lang="en-US" dirty="0"/>
              <a:t>Only send paper to fans who all and request one</a:t>
            </a:r>
            <a:endParaRPr lang="en-US" dirty="0">
              <a:cs typeface="Calibri"/>
            </a:endParaRPr>
          </a:p>
          <a:p>
            <a:r>
              <a:rPr lang="en-US" dirty="0"/>
              <a:t>YOY renewal rate is in the low 90s</a:t>
            </a:r>
            <a:endParaRPr lang="en-US" dirty="0">
              <a:cs typeface="Calibri"/>
            </a:endParaRPr>
          </a:p>
          <a:p>
            <a:r>
              <a:rPr lang="en-US" dirty="0"/>
              <a:t>2022 is going to be a regular season, but we’re coming off a good recruiting cycle – sitting at #1</a:t>
            </a:r>
          </a:p>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4</a:t>
            </a:fld>
            <a:endParaRPr lang="en-US" dirty="0"/>
          </a:p>
        </p:txBody>
      </p:sp>
    </p:spTree>
    <p:extLst>
      <p:ext uri="{BB962C8B-B14F-4D97-AF65-F5344CB8AC3E}">
        <p14:creationId xmlns:p14="http://schemas.microsoft.com/office/powerpoint/2010/main" val="3756057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Every seat that is sold on a season basis has a required seat contribution associated with it. Our donation model is pretty complex, as you can see there are lots of different price levels and areas. There is a little variation in ticket pricing depending on what type of seat you have – bench, benchback, armchair, club/suite - but donations vary a lot more. </a:t>
            </a:r>
          </a:p>
        </p:txBody>
      </p:sp>
      <p:sp>
        <p:nvSpPr>
          <p:cNvPr id="4" name="Slide Number Placeholder 3"/>
          <p:cNvSpPr>
            <a:spLocks noGrp="1"/>
          </p:cNvSpPr>
          <p:nvPr>
            <p:ph type="sldNum" sz="quarter" idx="5"/>
          </p:nvPr>
        </p:nvSpPr>
        <p:spPr/>
        <p:txBody>
          <a:bodyPr/>
          <a:lstStyle/>
          <a:p>
            <a:fld id="{FD753303-F8DD-964A-AD84-D83E5C8E5E14}" type="slidenum">
              <a:rPr lang="en-US" smtClean="0"/>
              <a:t>5</a:t>
            </a:fld>
            <a:endParaRPr lang="en-US" dirty="0"/>
          </a:p>
        </p:txBody>
      </p:sp>
    </p:spTree>
    <p:extLst>
      <p:ext uri="{BB962C8B-B14F-4D97-AF65-F5344CB8AC3E}">
        <p14:creationId xmlns:p14="http://schemas.microsoft.com/office/powerpoint/2010/main" val="1983228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 to how early you send out your pre-launch campaigns</a:t>
            </a:r>
          </a:p>
          <a:p>
            <a:r>
              <a:rPr lang="en-US" dirty="0">
                <a:cs typeface="Calibri"/>
              </a:rPr>
              <a:t>Save the dates email and social push – open rates</a:t>
            </a:r>
            <a:endParaRPr lang="en-US" dirty="0"/>
          </a:p>
          <a:p>
            <a:r>
              <a:rPr lang="en-US" dirty="0"/>
              <a:t>Speak to how you include the Football Renewal HUB in the pre-launch so fans can get all their info early and be prepared prior to renewals starting</a:t>
            </a:r>
          </a:p>
          <a:p>
            <a:endParaRPr lang="en-US" dirty="0">
              <a:cs typeface="Calibri"/>
            </a:endParaRPr>
          </a:p>
        </p:txBody>
      </p:sp>
      <p:sp>
        <p:nvSpPr>
          <p:cNvPr id="4" name="Slide Number Placeholder 3"/>
          <p:cNvSpPr>
            <a:spLocks noGrp="1"/>
          </p:cNvSpPr>
          <p:nvPr>
            <p:ph type="sldNum" sz="quarter" idx="5"/>
          </p:nvPr>
        </p:nvSpPr>
        <p:spPr/>
        <p:txBody>
          <a:bodyPr/>
          <a:lstStyle/>
          <a:p>
            <a:fld id="{FD753303-F8DD-964A-AD84-D83E5C8E5E14}" type="slidenum">
              <a:rPr lang="en-US" smtClean="0"/>
              <a:t>6</a:t>
            </a:fld>
            <a:endParaRPr lang="en-US" dirty="0"/>
          </a:p>
        </p:txBody>
      </p:sp>
    </p:spTree>
    <p:extLst>
      <p:ext uri="{BB962C8B-B14F-4D97-AF65-F5344CB8AC3E}">
        <p14:creationId xmlns:p14="http://schemas.microsoft.com/office/powerpoint/2010/main" val="1900093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Hub is released about a week in advance of renewals and is referenced in our "renewal information" email that is sent. It allows STH to review information that is associated with renewals and hopefully will help to answer any questions they may have. We have a countdown on the main page up until renewals and then the button will link STH directly where they can log in and complete their application.</a:t>
            </a:r>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7</a:t>
            </a:fld>
            <a:endParaRPr lang="en-US" dirty="0"/>
          </a:p>
        </p:txBody>
      </p:sp>
    </p:spTree>
    <p:extLst>
      <p:ext uri="{BB962C8B-B14F-4D97-AF65-F5344CB8AC3E}">
        <p14:creationId xmlns:p14="http://schemas.microsoft.com/office/powerpoint/2010/main" val="3282887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send a renewals open email along with a social push – open rates</a:t>
            </a:r>
          </a:p>
        </p:txBody>
      </p:sp>
      <p:sp>
        <p:nvSpPr>
          <p:cNvPr id="4" name="Slide Number Placeholder 3"/>
          <p:cNvSpPr>
            <a:spLocks noGrp="1"/>
          </p:cNvSpPr>
          <p:nvPr>
            <p:ph type="sldNum" sz="quarter" idx="5"/>
          </p:nvPr>
        </p:nvSpPr>
        <p:spPr/>
        <p:txBody>
          <a:bodyPr/>
          <a:lstStyle/>
          <a:p>
            <a:fld id="{FD753303-F8DD-964A-AD84-D83E5C8E5E14}" type="slidenum">
              <a:rPr lang="en-US" smtClean="0"/>
              <a:t>8</a:t>
            </a:fld>
            <a:endParaRPr lang="en-US" dirty="0"/>
          </a:p>
        </p:txBody>
      </p:sp>
    </p:spTree>
    <p:extLst>
      <p:ext uri="{BB962C8B-B14F-4D97-AF65-F5344CB8AC3E}">
        <p14:creationId xmlns:p14="http://schemas.microsoft.com/office/powerpoint/2010/main" val="437810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Our renewal is split into 2 different parts – the top half is renewable seats/parking and any required seat donations. We also have a seat selection opt in our out opportunity which is a required field to add the renewal to the cart. The STH must click yes or no on if they want to participate in the ballena process. </a:t>
            </a:r>
          </a:p>
          <a:p>
            <a:endParaRPr lang="en-US" dirty="0">
              <a:cs typeface="Calibri"/>
            </a:endParaRPr>
          </a:p>
          <a:p>
            <a:r>
              <a:rPr lang="en-US" dirty="0">
                <a:cs typeface="Calibri"/>
              </a:rPr>
              <a:t>The bottom half is where we have our neutral site game with arkansas, road games, additional giving opportunities to specific groups associated with football at our school, annual fund giving and payment options. The Your Payment method matters section is where we encourage STH to pay with echecks and give the opportunity for those paying with credit card to donate a percentage of their total to help cover credit card fees we will be charged. They can also pay with a cc and not pay the donation but we put that in front of our ticket holders and get a lot of echecks and cc fee donations. </a:t>
            </a:r>
          </a:p>
        </p:txBody>
      </p:sp>
      <p:sp>
        <p:nvSpPr>
          <p:cNvPr id="4" name="Slide Number Placeholder 3"/>
          <p:cNvSpPr>
            <a:spLocks noGrp="1"/>
          </p:cNvSpPr>
          <p:nvPr>
            <p:ph type="sldNum" sz="quarter" idx="5"/>
          </p:nvPr>
        </p:nvSpPr>
        <p:spPr/>
        <p:txBody>
          <a:bodyPr/>
          <a:lstStyle/>
          <a:p>
            <a:fld id="{FD753303-F8DD-964A-AD84-D83E5C8E5E14}" type="slidenum">
              <a:rPr lang="en-US" smtClean="0"/>
              <a:t>9</a:t>
            </a:fld>
            <a:endParaRPr lang="en-US" dirty="0"/>
          </a:p>
        </p:txBody>
      </p:sp>
    </p:spTree>
    <p:extLst>
      <p:ext uri="{BB962C8B-B14F-4D97-AF65-F5344CB8AC3E}">
        <p14:creationId xmlns:p14="http://schemas.microsoft.com/office/powerpoint/2010/main" val="280215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are doing something new (for us) this year and running a thank you campaign after accounts complete their applications online. </a:t>
            </a:r>
          </a:p>
          <a:p>
            <a:r>
              <a:rPr lang="en-US" dirty="0">
                <a:cs typeface="Calibri"/>
              </a:rPr>
              <a:t>DETAILS....</a:t>
            </a:r>
          </a:p>
        </p:txBody>
      </p:sp>
      <p:sp>
        <p:nvSpPr>
          <p:cNvPr id="4" name="Slide Number Placeholder 3"/>
          <p:cNvSpPr>
            <a:spLocks noGrp="1"/>
          </p:cNvSpPr>
          <p:nvPr>
            <p:ph type="sldNum" sz="quarter" idx="5"/>
          </p:nvPr>
        </p:nvSpPr>
        <p:spPr/>
        <p:txBody>
          <a:bodyPr/>
          <a:lstStyle/>
          <a:p>
            <a:fld id="{FD753303-F8DD-964A-AD84-D83E5C8E5E14}" type="slidenum">
              <a:rPr lang="en-US" smtClean="0"/>
              <a:t>13</a:t>
            </a:fld>
            <a:endParaRPr lang="en-US" dirty="0"/>
          </a:p>
        </p:txBody>
      </p:sp>
    </p:spTree>
    <p:extLst>
      <p:ext uri="{BB962C8B-B14F-4D97-AF65-F5344CB8AC3E}">
        <p14:creationId xmlns:p14="http://schemas.microsoft.com/office/powerpoint/2010/main" val="3859260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FD753303-F8DD-964A-AD84-D83E5C8E5E14}" type="slidenum">
              <a:rPr lang="en-US" smtClean="0"/>
              <a:t>14</a:t>
            </a:fld>
            <a:endParaRPr lang="en-US" dirty="0"/>
          </a:p>
        </p:txBody>
      </p:sp>
    </p:spTree>
    <p:extLst>
      <p:ext uri="{BB962C8B-B14F-4D97-AF65-F5344CB8AC3E}">
        <p14:creationId xmlns:p14="http://schemas.microsoft.com/office/powerpoint/2010/main" val="2262728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15</a:t>
            </a:fld>
            <a:endParaRPr lang="en-US" dirty="0"/>
          </a:p>
        </p:txBody>
      </p:sp>
    </p:spTree>
    <p:extLst>
      <p:ext uri="{BB962C8B-B14F-4D97-AF65-F5344CB8AC3E}">
        <p14:creationId xmlns:p14="http://schemas.microsoft.com/office/powerpoint/2010/main" val="2013085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17</a:t>
            </a:fld>
            <a:endParaRPr lang="en-US"/>
          </a:p>
        </p:txBody>
      </p:sp>
    </p:spTree>
    <p:extLst>
      <p:ext uri="{BB962C8B-B14F-4D97-AF65-F5344CB8AC3E}">
        <p14:creationId xmlns:p14="http://schemas.microsoft.com/office/powerpoint/2010/main" val="3756057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18</a:t>
            </a:fld>
            <a:endParaRPr lang="en-US"/>
          </a:p>
        </p:txBody>
      </p:sp>
    </p:spTree>
    <p:extLst>
      <p:ext uri="{BB962C8B-B14F-4D97-AF65-F5344CB8AC3E}">
        <p14:creationId xmlns:p14="http://schemas.microsoft.com/office/powerpoint/2010/main" val="497130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27</a:t>
            </a:fld>
            <a:endParaRPr lang="en-US"/>
          </a:p>
        </p:txBody>
      </p:sp>
    </p:spTree>
    <p:extLst>
      <p:ext uri="{BB962C8B-B14F-4D97-AF65-F5344CB8AC3E}">
        <p14:creationId xmlns:p14="http://schemas.microsoft.com/office/powerpoint/2010/main" val="3756057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28</a:t>
            </a:fld>
            <a:endParaRPr lang="en-US"/>
          </a:p>
        </p:txBody>
      </p:sp>
    </p:spTree>
    <p:extLst>
      <p:ext uri="{BB962C8B-B14F-4D97-AF65-F5344CB8AC3E}">
        <p14:creationId xmlns:p14="http://schemas.microsoft.com/office/powerpoint/2010/main" val="174371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29</a:t>
            </a:fld>
            <a:endParaRPr lang="en-US"/>
          </a:p>
        </p:txBody>
      </p:sp>
    </p:spTree>
    <p:extLst>
      <p:ext uri="{BB962C8B-B14F-4D97-AF65-F5344CB8AC3E}">
        <p14:creationId xmlns:p14="http://schemas.microsoft.com/office/powerpoint/2010/main" val="2164314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30</a:t>
            </a:fld>
            <a:endParaRPr lang="en-US"/>
          </a:p>
        </p:txBody>
      </p:sp>
    </p:spTree>
    <p:extLst>
      <p:ext uri="{BB962C8B-B14F-4D97-AF65-F5344CB8AC3E}">
        <p14:creationId xmlns:p14="http://schemas.microsoft.com/office/powerpoint/2010/main" val="1598393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31</a:t>
            </a:fld>
            <a:endParaRPr lang="en-US"/>
          </a:p>
        </p:txBody>
      </p:sp>
    </p:spTree>
    <p:extLst>
      <p:ext uri="{BB962C8B-B14F-4D97-AF65-F5344CB8AC3E}">
        <p14:creationId xmlns:p14="http://schemas.microsoft.com/office/powerpoint/2010/main" val="3282887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32</a:t>
            </a:fld>
            <a:endParaRPr lang="en-US"/>
          </a:p>
        </p:txBody>
      </p:sp>
    </p:spTree>
    <p:extLst>
      <p:ext uri="{BB962C8B-B14F-4D97-AF65-F5344CB8AC3E}">
        <p14:creationId xmlns:p14="http://schemas.microsoft.com/office/powerpoint/2010/main" val="3583561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33</a:t>
            </a:fld>
            <a:endParaRPr lang="en-US"/>
          </a:p>
        </p:txBody>
      </p:sp>
    </p:spTree>
    <p:extLst>
      <p:ext uri="{BB962C8B-B14F-4D97-AF65-F5344CB8AC3E}">
        <p14:creationId xmlns:p14="http://schemas.microsoft.com/office/powerpoint/2010/main" val="39641688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36</a:t>
            </a:fld>
            <a:endParaRPr lang="en-US"/>
          </a:p>
        </p:txBody>
      </p:sp>
    </p:spTree>
    <p:extLst>
      <p:ext uri="{BB962C8B-B14F-4D97-AF65-F5344CB8AC3E}">
        <p14:creationId xmlns:p14="http://schemas.microsoft.com/office/powerpoint/2010/main" val="20130854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48D1-32F8-F84C-A591-8448F4888E81}"/>
              </a:ext>
            </a:extLst>
          </p:cNvPr>
          <p:cNvSpPr>
            <a:spLocks noGrp="1"/>
          </p:cNvSpPr>
          <p:nvPr>
            <p:ph type="ctrTitle" hasCustomPrompt="1"/>
          </p:nvPr>
        </p:nvSpPr>
        <p:spPr>
          <a:xfrm>
            <a:off x="556166" y="1646176"/>
            <a:ext cx="9111941" cy="2387600"/>
          </a:xfrm>
        </p:spPr>
        <p:txBody>
          <a:bodyPr anchor="b">
            <a:normAutofit/>
          </a:bodyPr>
          <a:lstStyle>
            <a:lvl1pPr algn="l">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C69AB00-2EB3-B046-9E5D-BC0691B9F13F}"/>
              </a:ext>
            </a:extLst>
          </p:cNvPr>
          <p:cNvSpPr>
            <a:spLocks noGrp="1"/>
          </p:cNvSpPr>
          <p:nvPr>
            <p:ph type="subTitle" idx="1" hasCustomPrompt="1"/>
          </p:nvPr>
        </p:nvSpPr>
        <p:spPr>
          <a:xfrm>
            <a:off x="556166" y="4125851"/>
            <a:ext cx="9111941" cy="1655762"/>
          </a:xfrm>
        </p:spPr>
        <p:txBody>
          <a:bodyPr>
            <a:normAutofit/>
          </a:bodyPr>
          <a:lstStyle>
            <a:lvl1pPr marL="0" indent="0" algn="l">
              <a:buNone/>
              <a:defRPr sz="32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690402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48D1-32F8-F84C-A591-8448F4888E81}"/>
              </a:ext>
            </a:extLst>
          </p:cNvPr>
          <p:cNvSpPr>
            <a:spLocks noGrp="1"/>
          </p:cNvSpPr>
          <p:nvPr>
            <p:ph type="ctrTitle" hasCustomPrompt="1"/>
          </p:nvPr>
        </p:nvSpPr>
        <p:spPr>
          <a:xfrm>
            <a:off x="556166" y="1646176"/>
            <a:ext cx="9111941" cy="2387600"/>
          </a:xfrm>
        </p:spPr>
        <p:txBody>
          <a:bodyPr anchor="b">
            <a:normAutofit/>
          </a:bodyPr>
          <a:lstStyle>
            <a:lvl1pPr algn="l">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C69AB00-2EB3-B046-9E5D-BC0691B9F13F}"/>
              </a:ext>
            </a:extLst>
          </p:cNvPr>
          <p:cNvSpPr>
            <a:spLocks noGrp="1"/>
          </p:cNvSpPr>
          <p:nvPr>
            <p:ph type="subTitle" idx="1" hasCustomPrompt="1"/>
          </p:nvPr>
        </p:nvSpPr>
        <p:spPr>
          <a:xfrm>
            <a:off x="556166" y="4125851"/>
            <a:ext cx="9111941" cy="1655762"/>
          </a:xfrm>
        </p:spPr>
        <p:txBody>
          <a:bodyPr>
            <a:normAutofit/>
          </a:bodyPr>
          <a:lstStyle>
            <a:lvl1pPr marL="0" indent="0" algn="l">
              <a:buNone/>
              <a:defRPr sz="32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70262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48D1-32F8-F84C-A591-8448F4888E81}"/>
              </a:ext>
            </a:extLst>
          </p:cNvPr>
          <p:cNvSpPr>
            <a:spLocks noGrp="1"/>
          </p:cNvSpPr>
          <p:nvPr>
            <p:ph type="ctrTitle" hasCustomPrompt="1"/>
          </p:nvPr>
        </p:nvSpPr>
        <p:spPr>
          <a:xfrm>
            <a:off x="556166" y="1646176"/>
            <a:ext cx="9111941" cy="2387600"/>
          </a:xfrm>
        </p:spPr>
        <p:txBody>
          <a:bodyPr anchor="b">
            <a:normAutofit/>
          </a:bodyPr>
          <a:lstStyle>
            <a:lvl1pPr algn="l">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C69AB00-2EB3-B046-9E5D-BC0691B9F13F}"/>
              </a:ext>
            </a:extLst>
          </p:cNvPr>
          <p:cNvSpPr>
            <a:spLocks noGrp="1"/>
          </p:cNvSpPr>
          <p:nvPr>
            <p:ph type="subTitle" idx="1" hasCustomPrompt="1"/>
          </p:nvPr>
        </p:nvSpPr>
        <p:spPr>
          <a:xfrm>
            <a:off x="556166" y="4125851"/>
            <a:ext cx="9111941" cy="1655762"/>
          </a:xfrm>
        </p:spPr>
        <p:txBody>
          <a:bodyPr>
            <a:normAutofit/>
          </a:bodyPr>
          <a:lstStyle>
            <a:lvl1pPr marL="0" indent="0" algn="l">
              <a:buNone/>
              <a:defRPr sz="32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8832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ession Moderators/Present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7D6E-D34E-A246-B0E4-1C5C44D83C91}"/>
              </a:ext>
            </a:extLst>
          </p:cNvPr>
          <p:cNvSpPr>
            <a:spLocks noGrp="1"/>
          </p:cNvSpPr>
          <p:nvPr>
            <p:ph type="title" hasCustomPrompt="1"/>
          </p:nvPr>
        </p:nvSpPr>
        <p:spPr>
          <a:xfrm>
            <a:off x="536523" y="1718865"/>
            <a:ext cx="8580146" cy="403801"/>
          </a:xfrm>
        </p:spPr>
        <p:txBody>
          <a:bodyPr anchor="b">
            <a:normAutofit/>
          </a:bodyPr>
          <a:lstStyle>
            <a:lvl1pPr algn="l">
              <a:defRPr sz="1400" b="0" spc="300">
                <a:solidFill>
                  <a:srgbClr val="49C2C6"/>
                </a:solidFill>
              </a:defRPr>
            </a:lvl1pPr>
          </a:lstStyle>
          <a:p>
            <a:r>
              <a:rPr lang="en-US" dirty="0"/>
              <a:t>MODERATORS</a:t>
            </a:r>
          </a:p>
        </p:txBody>
      </p:sp>
      <p:sp>
        <p:nvSpPr>
          <p:cNvPr id="3" name="Text Placeholder 2">
            <a:extLst>
              <a:ext uri="{FF2B5EF4-FFF2-40B4-BE49-F238E27FC236}">
                <a16:creationId xmlns:a16="http://schemas.microsoft.com/office/drawing/2014/main" id="{5C934C1A-4BE2-9F42-A558-2419E9A23DCB}"/>
              </a:ext>
            </a:extLst>
          </p:cNvPr>
          <p:cNvSpPr>
            <a:spLocks noGrp="1"/>
          </p:cNvSpPr>
          <p:nvPr>
            <p:ph type="body" idx="1" hasCustomPrompt="1"/>
          </p:nvPr>
        </p:nvSpPr>
        <p:spPr>
          <a:xfrm>
            <a:off x="542530" y="2150520"/>
            <a:ext cx="8590319" cy="994668"/>
          </a:xfrm>
        </p:spPr>
        <p:txBody>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Char char="§"/>
              <a:tabLst/>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 Name, Company</a:t>
            </a:r>
          </a:p>
        </p:txBody>
      </p:sp>
      <p:sp>
        <p:nvSpPr>
          <p:cNvPr id="10" name="Text Placeholder 2">
            <a:extLst>
              <a:ext uri="{FF2B5EF4-FFF2-40B4-BE49-F238E27FC236}">
                <a16:creationId xmlns:a16="http://schemas.microsoft.com/office/drawing/2014/main" id="{EC476B25-4836-9E4A-96D2-D0FD1C998E9B}"/>
              </a:ext>
            </a:extLst>
          </p:cNvPr>
          <p:cNvSpPr>
            <a:spLocks noGrp="1"/>
          </p:cNvSpPr>
          <p:nvPr>
            <p:ph type="body" idx="10" hasCustomPrompt="1"/>
          </p:nvPr>
        </p:nvSpPr>
        <p:spPr>
          <a:xfrm>
            <a:off x="548881" y="3870582"/>
            <a:ext cx="10630006" cy="2742089"/>
          </a:xfrm>
        </p:spPr>
        <p:txBody>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Char char="§"/>
              <a:tabLst/>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 Name, Company</a:t>
            </a:r>
          </a:p>
          <a:p>
            <a:pPr lvl="0"/>
            <a:endParaRPr lang="en-US" dirty="0"/>
          </a:p>
        </p:txBody>
      </p:sp>
      <p:sp>
        <p:nvSpPr>
          <p:cNvPr id="17" name="Text Placeholder 16">
            <a:extLst>
              <a:ext uri="{FF2B5EF4-FFF2-40B4-BE49-F238E27FC236}">
                <a16:creationId xmlns:a16="http://schemas.microsoft.com/office/drawing/2014/main" id="{352E626C-AA33-6E4E-B1A0-054099228FD5}"/>
              </a:ext>
            </a:extLst>
          </p:cNvPr>
          <p:cNvSpPr>
            <a:spLocks noGrp="1"/>
          </p:cNvSpPr>
          <p:nvPr>
            <p:ph type="body" sz="quarter" idx="11" hasCustomPrompt="1"/>
          </p:nvPr>
        </p:nvSpPr>
        <p:spPr>
          <a:xfrm>
            <a:off x="555461" y="3442315"/>
            <a:ext cx="10617417" cy="403801"/>
          </a:xfrm>
        </p:spPr>
        <p:txBody>
          <a:bodyPr anchor="ctr">
            <a:normAutofit/>
          </a:bodyPr>
          <a:lstStyle>
            <a:lvl1pPr marL="0" indent="0">
              <a:buNone/>
              <a:defRPr lang="en-US" sz="1400" b="0" kern="1200" spc="300" dirty="0">
                <a:solidFill>
                  <a:srgbClr val="49C2C6"/>
                </a:solidFill>
                <a:latin typeface="Arial" panose="020B0604020202020204" pitchFamily="34" charset="0"/>
                <a:ea typeface="+mj-ea"/>
                <a:cs typeface="Arial" panose="020B0604020202020204" pitchFamily="34" charset="0"/>
              </a:defRPr>
            </a:lvl1pPr>
          </a:lstStyle>
          <a:p>
            <a:r>
              <a:rPr lang="en-US" dirty="0"/>
              <a:t>PRESENTERS</a:t>
            </a:r>
          </a:p>
        </p:txBody>
      </p:sp>
    </p:spTree>
    <p:extLst>
      <p:ext uri="{BB962C8B-B14F-4D97-AF65-F5344CB8AC3E}">
        <p14:creationId xmlns:p14="http://schemas.microsoft.com/office/powerpoint/2010/main" val="2843982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ession Presenter 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7D6E-D34E-A246-B0E4-1C5C44D83C91}"/>
              </a:ext>
            </a:extLst>
          </p:cNvPr>
          <p:cNvSpPr>
            <a:spLocks noGrp="1"/>
          </p:cNvSpPr>
          <p:nvPr>
            <p:ph type="title" hasCustomPrompt="1"/>
          </p:nvPr>
        </p:nvSpPr>
        <p:spPr>
          <a:xfrm>
            <a:off x="3121866" y="1725740"/>
            <a:ext cx="6681891" cy="2476846"/>
          </a:xfrm>
        </p:spPr>
        <p:txBody>
          <a:bodyPr anchor="b">
            <a:normAutofit/>
          </a:bodyPr>
          <a:lstStyle>
            <a:lvl1pPr algn="l">
              <a:defRPr sz="6000" b="1">
                <a:solidFill>
                  <a:srgbClr val="FFB20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5C934C1A-4BE2-9F42-A558-2419E9A23DCB}"/>
              </a:ext>
            </a:extLst>
          </p:cNvPr>
          <p:cNvSpPr>
            <a:spLocks noGrp="1"/>
          </p:cNvSpPr>
          <p:nvPr>
            <p:ph type="body" idx="1" hasCustomPrompt="1"/>
          </p:nvPr>
        </p:nvSpPr>
        <p:spPr>
          <a:xfrm>
            <a:off x="3121866" y="4229574"/>
            <a:ext cx="7133304" cy="1103601"/>
          </a:xfrm>
        </p:spPr>
        <p:txBody>
          <a:bodyPr>
            <a:normAutofit/>
          </a:bodyPr>
          <a:lstStyle>
            <a:lvl1pPr marL="0" indent="0">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Picture Placeholder 4">
            <a:extLst>
              <a:ext uri="{FF2B5EF4-FFF2-40B4-BE49-F238E27FC236}">
                <a16:creationId xmlns:a16="http://schemas.microsoft.com/office/drawing/2014/main" id="{10481008-BB58-EA43-BF81-BC19352F65F9}"/>
              </a:ext>
            </a:extLst>
          </p:cNvPr>
          <p:cNvSpPr>
            <a:spLocks noGrp="1"/>
          </p:cNvSpPr>
          <p:nvPr>
            <p:ph type="pic" sz="quarter" idx="10"/>
          </p:nvPr>
        </p:nvSpPr>
        <p:spPr>
          <a:xfrm>
            <a:off x="477520" y="1725740"/>
            <a:ext cx="2500947" cy="3607435"/>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30649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7D6E-D34E-A246-B0E4-1C5C44D83C91}"/>
              </a:ext>
            </a:extLst>
          </p:cNvPr>
          <p:cNvSpPr>
            <a:spLocks noGrp="1"/>
          </p:cNvSpPr>
          <p:nvPr>
            <p:ph type="title" hasCustomPrompt="1"/>
          </p:nvPr>
        </p:nvSpPr>
        <p:spPr>
          <a:xfrm>
            <a:off x="3871505" y="3080647"/>
            <a:ext cx="5966827" cy="919421"/>
          </a:xfrm>
        </p:spPr>
        <p:txBody>
          <a:bodyPr anchor="b">
            <a:noAutofit/>
          </a:bodyPr>
          <a:lstStyle>
            <a:lvl1pPr algn="r">
              <a:defRPr sz="6000" b="1" spc="300">
                <a:solidFill>
                  <a:srgbClr val="F1427F"/>
                </a:solidFill>
              </a:defRPr>
            </a:lvl1pPr>
          </a:lstStyle>
          <a:p>
            <a:r>
              <a:rPr lang="en-US" dirty="0"/>
              <a:t>THANK YOU!</a:t>
            </a:r>
          </a:p>
        </p:txBody>
      </p:sp>
      <p:sp>
        <p:nvSpPr>
          <p:cNvPr id="3" name="Text Placeholder 2">
            <a:extLst>
              <a:ext uri="{FF2B5EF4-FFF2-40B4-BE49-F238E27FC236}">
                <a16:creationId xmlns:a16="http://schemas.microsoft.com/office/drawing/2014/main" id="{5C934C1A-4BE2-9F42-A558-2419E9A23DCB}"/>
              </a:ext>
            </a:extLst>
          </p:cNvPr>
          <p:cNvSpPr>
            <a:spLocks noGrp="1"/>
          </p:cNvSpPr>
          <p:nvPr>
            <p:ph type="body" idx="1" hasCustomPrompt="1"/>
          </p:nvPr>
        </p:nvSpPr>
        <p:spPr>
          <a:xfrm>
            <a:off x="3866969" y="3881356"/>
            <a:ext cx="5971363" cy="698195"/>
          </a:xfrm>
        </p:spPr>
        <p:txBody>
          <a:bodyPr>
            <a:noAutofit/>
          </a:bodyPr>
          <a:lstStyle>
            <a:lvl1pPr marL="0" indent="0" algn="r">
              <a:buNone/>
              <a:defRPr sz="5400" b="0" spc="3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QUESTIONS?</a:t>
            </a:r>
          </a:p>
        </p:txBody>
      </p:sp>
      <p:sp>
        <p:nvSpPr>
          <p:cNvPr id="10" name="Text Placeholder 2">
            <a:extLst>
              <a:ext uri="{FF2B5EF4-FFF2-40B4-BE49-F238E27FC236}">
                <a16:creationId xmlns:a16="http://schemas.microsoft.com/office/drawing/2014/main" id="{EC476B25-4836-9E4A-96D2-D0FD1C998E9B}"/>
              </a:ext>
            </a:extLst>
          </p:cNvPr>
          <p:cNvSpPr>
            <a:spLocks noGrp="1"/>
          </p:cNvSpPr>
          <p:nvPr>
            <p:ph type="body" idx="10" hasCustomPrompt="1"/>
          </p:nvPr>
        </p:nvSpPr>
        <p:spPr>
          <a:xfrm>
            <a:off x="2405811" y="5147137"/>
            <a:ext cx="7432521" cy="441731"/>
          </a:xfrm>
        </p:spPr>
        <p:txBody>
          <a:bodyPr>
            <a:normAutofit/>
          </a:bodyPr>
          <a:lstStyle>
            <a:lvl1pPr marL="0" indent="0" algn="r">
              <a:buNone/>
              <a:defRPr sz="1800" b="0" i="1">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Please complete the online session evaluation.</a:t>
            </a:r>
          </a:p>
        </p:txBody>
      </p:sp>
    </p:spTree>
    <p:extLst>
      <p:ext uri="{BB962C8B-B14F-4D97-AF65-F5344CB8AC3E}">
        <p14:creationId xmlns:p14="http://schemas.microsoft.com/office/powerpoint/2010/main" val="3438878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410AE6-B7C9-3C46-B3BD-1AD952EC72B5}"/>
              </a:ext>
            </a:extLst>
          </p:cNvPr>
          <p:cNvSpPr>
            <a:spLocks noGrp="1"/>
          </p:cNvSpPr>
          <p:nvPr>
            <p:ph idx="1"/>
          </p:nvPr>
        </p:nvSpPr>
        <p:spPr>
          <a:xfrm>
            <a:off x="1554480" y="1554480"/>
            <a:ext cx="10505105" cy="515216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FF2DEFC-42C3-3049-A2C3-DD503DD53B64}"/>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Title Placeholder 1">
            <a:extLst>
              <a:ext uri="{FF2B5EF4-FFF2-40B4-BE49-F238E27FC236}">
                <a16:creationId xmlns:a16="http://schemas.microsoft.com/office/drawing/2014/main" id="{4D59009A-DDD7-ED40-822A-246A347F70CE}"/>
              </a:ext>
            </a:extLst>
          </p:cNvPr>
          <p:cNvSpPr>
            <a:spLocks noGrp="1"/>
          </p:cNvSpPr>
          <p:nvPr>
            <p:ph type="title"/>
          </p:nvPr>
        </p:nvSpPr>
        <p:spPr>
          <a:xfrm>
            <a:off x="1920240" y="137160"/>
            <a:ext cx="987438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676429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DD22E-6E00-2642-AB6C-51EF08BC3FC2}"/>
              </a:ext>
            </a:extLst>
          </p:cNvPr>
          <p:cNvSpPr>
            <a:spLocks noGrp="1"/>
          </p:cNvSpPr>
          <p:nvPr>
            <p:ph sz="half" idx="1"/>
          </p:nvPr>
        </p:nvSpPr>
        <p:spPr>
          <a:xfrm>
            <a:off x="1554480" y="1554480"/>
            <a:ext cx="4998229" cy="52040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8B666EF-CCF5-D341-94A5-6A59A792D4FB}"/>
              </a:ext>
            </a:extLst>
          </p:cNvPr>
          <p:cNvSpPr>
            <a:spLocks noGrp="1"/>
          </p:cNvSpPr>
          <p:nvPr>
            <p:ph sz="half" idx="2"/>
          </p:nvPr>
        </p:nvSpPr>
        <p:spPr>
          <a:xfrm>
            <a:off x="6898041" y="1554480"/>
            <a:ext cx="4989158" cy="52040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81624A48-130D-C54C-AF86-667DEFBA3166}"/>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6" name="Title Placeholder 1">
            <a:extLst>
              <a:ext uri="{FF2B5EF4-FFF2-40B4-BE49-F238E27FC236}">
                <a16:creationId xmlns:a16="http://schemas.microsoft.com/office/drawing/2014/main" id="{5EF33DD8-AAAD-984D-87D1-AB51DEB16E43}"/>
              </a:ext>
            </a:extLst>
          </p:cNvPr>
          <p:cNvSpPr>
            <a:spLocks noGrp="1"/>
          </p:cNvSpPr>
          <p:nvPr>
            <p:ph type="title"/>
          </p:nvPr>
        </p:nvSpPr>
        <p:spPr>
          <a:xfrm>
            <a:off x="1920240" y="137160"/>
            <a:ext cx="996695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4263661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B36344-3A6A-A149-90EA-DE2A14BDAAAD}"/>
              </a:ext>
            </a:extLst>
          </p:cNvPr>
          <p:cNvSpPr>
            <a:spLocks noGrp="1"/>
          </p:cNvSpPr>
          <p:nvPr>
            <p:ph type="body" idx="1"/>
          </p:nvPr>
        </p:nvSpPr>
        <p:spPr>
          <a:xfrm>
            <a:off x="1554480" y="1554480"/>
            <a:ext cx="5027420"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E549896-567E-FE49-B212-621033A6ADEE}"/>
              </a:ext>
            </a:extLst>
          </p:cNvPr>
          <p:cNvSpPr>
            <a:spLocks noGrp="1"/>
          </p:cNvSpPr>
          <p:nvPr>
            <p:ph sz="half" idx="2"/>
          </p:nvPr>
        </p:nvSpPr>
        <p:spPr>
          <a:xfrm>
            <a:off x="1554480" y="2418576"/>
            <a:ext cx="5027420" cy="433997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054E262-D528-2549-BCA0-1A46964919E3}"/>
              </a:ext>
            </a:extLst>
          </p:cNvPr>
          <p:cNvSpPr>
            <a:spLocks noGrp="1"/>
          </p:cNvSpPr>
          <p:nvPr>
            <p:ph type="body" sz="quarter" idx="3"/>
          </p:nvPr>
        </p:nvSpPr>
        <p:spPr>
          <a:xfrm>
            <a:off x="6875661" y="1554480"/>
            <a:ext cx="5052179"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84F75DBC-F82F-5842-8C65-40C7E26910C9}"/>
              </a:ext>
            </a:extLst>
          </p:cNvPr>
          <p:cNvSpPr>
            <a:spLocks noGrp="1"/>
          </p:cNvSpPr>
          <p:nvPr>
            <p:ph sz="quarter" idx="4"/>
          </p:nvPr>
        </p:nvSpPr>
        <p:spPr>
          <a:xfrm>
            <a:off x="6875661" y="2418576"/>
            <a:ext cx="5052179" cy="43399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90177EEE-7233-6F41-AD88-F1068975388C}"/>
              </a:ext>
            </a:extLst>
          </p:cNvPr>
          <p:cNvSpPr>
            <a:spLocks noGrp="1"/>
          </p:cNvSpPr>
          <p:nvPr>
            <p:ph type="title"/>
          </p:nvPr>
        </p:nvSpPr>
        <p:spPr>
          <a:xfrm>
            <a:off x="1920240" y="137160"/>
            <a:ext cx="10007600" cy="1325563"/>
          </a:xfrm>
          <a:prstGeom prst="rect">
            <a:avLst/>
          </a:prstGeom>
        </p:spPr>
        <p:txBody>
          <a:bodyPr vert="horz" lIns="91440" tIns="45720" rIns="91440" bIns="45720" rtlCol="0" anchor="t">
            <a:normAutofit/>
          </a:bodyPr>
          <a:lstStyle/>
          <a:p>
            <a:r>
              <a:rPr lang="en-US" dirty="0"/>
              <a:t>CLICK TO EDIT MASTER TITLE STYLE</a:t>
            </a:r>
          </a:p>
        </p:txBody>
      </p:sp>
      <p:sp>
        <p:nvSpPr>
          <p:cNvPr id="10" name="Slide Number Placeholder 6">
            <a:extLst>
              <a:ext uri="{FF2B5EF4-FFF2-40B4-BE49-F238E27FC236}">
                <a16:creationId xmlns:a16="http://schemas.microsoft.com/office/drawing/2014/main" id="{10CAA61F-3D5A-4FF6-AC70-10F97B6F656F}"/>
              </a:ext>
            </a:extLst>
          </p:cNvPr>
          <p:cNvSpPr>
            <a:spLocks noGrp="1"/>
          </p:cNvSpPr>
          <p:nvPr>
            <p:ph type="sldNum" sz="quarter" idx="12"/>
          </p:nvPr>
        </p:nvSpPr>
        <p:spPr>
          <a:xfrm>
            <a:off x="11550769" y="6393421"/>
            <a:ext cx="563287"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3832687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2521CC6-D3ED-C143-8E87-98A7AD7E5BDA}"/>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Picture Placeholder 6">
            <a:extLst>
              <a:ext uri="{FF2B5EF4-FFF2-40B4-BE49-F238E27FC236}">
                <a16:creationId xmlns:a16="http://schemas.microsoft.com/office/drawing/2014/main" id="{01F6217A-461E-FB4B-B651-9AD55E50AACF}"/>
              </a:ext>
            </a:extLst>
          </p:cNvPr>
          <p:cNvSpPr>
            <a:spLocks noGrp="1"/>
          </p:cNvSpPr>
          <p:nvPr>
            <p:ph type="pic" sz="quarter" idx="13"/>
          </p:nvPr>
        </p:nvSpPr>
        <p:spPr>
          <a:xfrm>
            <a:off x="1554480" y="1554480"/>
            <a:ext cx="10332746" cy="5198300"/>
          </a:xfrm>
        </p:spPr>
        <p:txBody>
          <a:bodyPr/>
          <a:lstStyle/>
          <a:p>
            <a:endParaRPr lang="en-US"/>
          </a:p>
        </p:txBody>
      </p:sp>
      <p:sp>
        <p:nvSpPr>
          <p:cNvPr id="6" name="Title Placeholder 1">
            <a:extLst>
              <a:ext uri="{FF2B5EF4-FFF2-40B4-BE49-F238E27FC236}">
                <a16:creationId xmlns:a16="http://schemas.microsoft.com/office/drawing/2014/main" id="{D43C4726-B2D6-0E4D-8C13-65FBE9C81DC7}"/>
              </a:ext>
            </a:extLst>
          </p:cNvPr>
          <p:cNvSpPr>
            <a:spLocks noGrp="1"/>
          </p:cNvSpPr>
          <p:nvPr>
            <p:ph type="title"/>
          </p:nvPr>
        </p:nvSpPr>
        <p:spPr>
          <a:xfrm>
            <a:off x="1920240" y="137160"/>
            <a:ext cx="9966986"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600392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5384-6216-4E40-9276-3925763A1601}"/>
              </a:ext>
            </a:extLst>
          </p:cNvPr>
          <p:cNvSpPr>
            <a:spLocks noGrp="1"/>
          </p:cNvSpPr>
          <p:nvPr>
            <p:ph type="title" hasCustomPrompt="1"/>
          </p:nvPr>
        </p:nvSpPr>
        <p:spPr>
          <a:xfrm>
            <a:off x="1920240" y="137160"/>
            <a:ext cx="4827801" cy="1294671"/>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8355B368-CA4C-1B49-B39B-2929392CFE89}"/>
              </a:ext>
            </a:extLst>
          </p:cNvPr>
          <p:cNvSpPr>
            <a:spLocks noGrp="1"/>
          </p:cNvSpPr>
          <p:nvPr>
            <p:ph type="pic" idx="1"/>
          </p:nvPr>
        </p:nvSpPr>
        <p:spPr>
          <a:xfrm>
            <a:off x="7048981" y="137161"/>
            <a:ext cx="4827825" cy="662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4F74AD-9FFE-F848-936A-D87FCE7C9F4D}"/>
              </a:ext>
            </a:extLst>
          </p:cNvPr>
          <p:cNvSpPr>
            <a:spLocks noGrp="1"/>
          </p:cNvSpPr>
          <p:nvPr>
            <p:ph type="body" sz="half" idx="2"/>
          </p:nvPr>
        </p:nvSpPr>
        <p:spPr>
          <a:xfrm>
            <a:off x="1554480" y="1554480"/>
            <a:ext cx="5256617" cy="520406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a:extLst>
              <a:ext uri="{FF2B5EF4-FFF2-40B4-BE49-F238E27FC236}">
                <a16:creationId xmlns:a16="http://schemas.microsoft.com/office/drawing/2014/main" id="{EBF19FEA-0E0B-804A-A745-9DC88F280FFF}"/>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4284087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F1171F-ED68-EF49-BC47-477C54CE217C}"/>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2555741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410AE6-B7C9-3C46-B3BD-1AD952EC72B5}"/>
              </a:ext>
            </a:extLst>
          </p:cNvPr>
          <p:cNvSpPr>
            <a:spLocks noGrp="1"/>
          </p:cNvSpPr>
          <p:nvPr>
            <p:ph idx="1"/>
          </p:nvPr>
        </p:nvSpPr>
        <p:spPr>
          <a:xfrm>
            <a:off x="1554480" y="1554480"/>
            <a:ext cx="10505105" cy="515216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FF2DEFC-42C3-3049-A2C3-DD503DD53B64}"/>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Title Placeholder 1">
            <a:extLst>
              <a:ext uri="{FF2B5EF4-FFF2-40B4-BE49-F238E27FC236}">
                <a16:creationId xmlns:a16="http://schemas.microsoft.com/office/drawing/2014/main" id="{4D59009A-DDD7-ED40-822A-246A347F70CE}"/>
              </a:ext>
            </a:extLst>
          </p:cNvPr>
          <p:cNvSpPr>
            <a:spLocks noGrp="1"/>
          </p:cNvSpPr>
          <p:nvPr>
            <p:ph type="title"/>
          </p:nvPr>
        </p:nvSpPr>
        <p:spPr>
          <a:xfrm>
            <a:off x="1920240" y="137160"/>
            <a:ext cx="987438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11710610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DD22E-6E00-2642-AB6C-51EF08BC3FC2}"/>
              </a:ext>
            </a:extLst>
          </p:cNvPr>
          <p:cNvSpPr>
            <a:spLocks noGrp="1"/>
          </p:cNvSpPr>
          <p:nvPr>
            <p:ph sz="half" idx="1"/>
          </p:nvPr>
        </p:nvSpPr>
        <p:spPr>
          <a:xfrm>
            <a:off x="1554480" y="1554480"/>
            <a:ext cx="4998229" cy="52040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8B666EF-CCF5-D341-94A5-6A59A792D4FB}"/>
              </a:ext>
            </a:extLst>
          </p:cNvPr>
          <p:cNvSpPr>
            <a:spLocks noGrp="1"/>
          </p:cNvSpPr>
          <p:nvPr>
            <p:ph sz="half" idx="2"/>
          </p:nvPr>
        </p:nvSpPr>
        <p:spPr>
          <a:xfrm>
            <a:off x="6898041" y="1554480"/>
            <a:ext cx="4989158" cy="52040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81624A48-130D-C54C-AF86-667DEFBA3166}"/>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6" name="Title Placeholder 1">
            <a:extLst>
              <a:ext uri="{FF2B5EF4-FFF2-40B4-BE49-F238E27FC236}">
                <a16:creationId xmlns:a16="http://schemas.microsoft.com/office/drawing/2014/main" id="{5EF33DD8-AAAD-984D-87D1-AB51DEB16E43}"/>
              </a:ext>
            </a:extLst>
          </p:cNvPr>
          <p:cNvSpPr>
            <a:spLocks noGrp="1"/>
          </p:cNvSpPr>
          <p:nvPr>
            <p:ph type="title"/>
          </p:nvPr>
        </p:nvSpPr>
        <p:spPr>
          <a:xfrm>
            <a:off x="1920240" y="137160"/>
            <a:ext cx="996695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29077735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B36344-3A6A-A149-90EA-DE2A14BDAAAD}"/>
              </a:ext>
            </a:extLst>
          </p:cNvPr>
          <p:cNvSpPr>
            <a:spLocks noGrp="1"/>
          </p:cNvSpPr>
          <p:nvPr>
            <p:ph type="body" idx="1"/>
          </p:nvPr>
        </p:nvSpPr>
        <p:spPr>
          <a:xfrm>
            <a:off x="1554480" y="1554480"/>
            <a:ext cx="5027420"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E549896-567E-FE49-B212-621033A6ADEE}"/>
              </a:ext>
            </a:extLst>
          </p:cNvPr>
          <p:cNvSpPr>
            <a:spLocks noGrp="1"/>
          </p:cNvSpPr>
          <p:nvPr>
            <p:ph sz="half" idx="2"/>
          </p:nvPr>
        </p:nvSpPr>
        <p:spPr>
          <a:xfrm>
            <a:off x="1554480" y="2418576"/>
            <a:ext cx="5027420" cy="433997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054E262-D528-2549-BCA0-1A46964919E3}"/>
              </a:ext>
            </a:extLst>
          </p:cNvPr>
          <p:cNvSpPr>
            <a:spLocks noGrp="1"/>
          </p:cNvSpPr>
          <p:nvPr>
            <p:ph type="body" sz="quarter" idx="3"/>
          </p:nvPr>
        </p:nvSpPr>
        <p:spPr>
          <a:xfrm>
            <a:off x="6875661" y="1554480"/>
            <a:ext cx="5052179"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84F75DBC-F82F-5842-8C65-40C7E26910C9}"/>
              </a:ext>
            </a:extLst>
          </p:cNvPr>
          <p:cNvSpPr>
            <a:spLocks noGrp="1"/>
          </p:cNvSpPr>
          <p:nvPr>
            <p:ph sz="quarter" idx="4"/>
          </p:nvPr>
        </p:nvSpPr>
        <p:spPr>
          <a:xfrm>
            <a:off x="6875661" y="2418576"/>
            <a:ext cx="5052179" cy="43399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90177EEE-7233-6F41-AD88-F1068975388C}"/>
              </a:ext>
            </a:extLst>
          </p:cNvPr>
          <p:cNvSpPr>
            <a:spLocks noGrp="1"/>
          </p:cNvSpPr>
          <p:nvPr>
            <p:ph type="title"/>
          </p:nvPr>
        </p:nvSpPr>
        <p:spPr>
          <a:xfrm>
            <a:off x="1920240" y="137160"/>
            <a:ext cx="10007600" cy="1325563"/>
          </a:xfrm>
          <a:prstGeom prst="rect">
            <a:avLst/>
          </a:prstGeom>
        </p:spPr>
        <p:txBody>
          <a:bodyPr vert="horz" lIns="91440" tIns="45720" rIns="91440" bIns="45720" rtlCol="0" anchor="t">
            <a:normAutofit/>
          </a:bodyPr>
          <a:lstStyle/>
          <a:p>
            <a:r>
              <a:rPr lang="en-US" dirty="0"/>
              <a:t>CLICK TO EDIT MASTER TITLE STYLE</a:t>
            </a:r>
          </a:p>
        </p:txBody>
      </p:sp>
      <p:sp>
        <p:nvSpPr>
          <p:cNvPr id="10" name="Slide Number Placeholder 6">
            <a:extLst>
              <a:ext uri="{FF2B5EF4-FFF2-40B4-BE49-F238E27FC236}">
                <a16:creationId xmlns:a16="http://schemas.microsoft.com/office/drawing/2014/main" id="{10CAA61F-3D5A-4FF6-AC70-10F97B6F656F}"/>
              </a:ext>
            </a:extLst>
          </p:cNvPr>
          <p:cNvSpPr>
            <a:spLocks noGrp="1"/>
          </p:cNvSpPr>
          <p:nvPr>
            <p:ph type="sldNum" sz="quarter" idx="12"/>
          </p:nvPr>
        </p:nvSpPr>
        <p:spPr>
          <a:xfrm>
            <a:off x="11550769" y="6393421"/>
            <a:ext cx="563287"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1163026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2521CC6-D3ED-C143-8E87-98A7AD7E5BDA}"/>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Picture Placeholder 6">
            <a:extLst>
              <a:ext uri="{FF2B5EF4-FFF2-40B4-BE49-F238E27FC236}">
                <a16:creationId xmlns:a16="http://schemas.microsoft.com/office/drawing/2014/main" id="{01F6217A-461E-FB4B-B651-9AD55E50AACF}"/>
              </a:ext>
            </a:extLst>
          </p:cNvPr>
          <p:cNvSpPr>
            <a:spLocks noGrp="1"/>
          </p:cNvSpPr>
          <p:nvPr>
            <p:ph type="pic" sz="quarter" idx="13"/>
          </p:nvPr>
        </p:nvSpPr>
        <p:spPr>
          <a:xfrm>
            <a:off x="1554480" y="1554480"/>
            <a:ext cx="10332746" cy="5198300"/>
          </a:xfrm>
        </p:spPr>
        <p:txBody>
          <a:bodyPr/>
          <a:lstStyle/>
          <a:p>
            <a:endParaRPr lang="en-US"/>
          </a:p>
        </p:txBody>
      </p:sp>
      <p:sp>
        <p:nvSpPr>
          <p:cNvPr id="6" name="Title Placeholder 1">
            <a:extLst>
              <a:ext uri="{FF2B5EF4-FFF2-40B4-BE49-F238E27FC236}">
                <a16:creationId xmlns:a16="http://schemas.microsoft.com/office/drawing/2014/main" id="{D43C4726-B2D6-0E4D-8C13-65FBE9C81DC7}"/>
              </a:ext>
            </a:extLst>
          </p:cNvPr>
          <p:cNvSpPr>
            <a:spLocks noGrp="1"/>
          </p:cNvSpPr>
          <p:nvPr>
            <p:ph type="title"/>
          </p:nvPr>
        </p:nvSpPr>
        <p:spPr>
          <a:xfrm>
            <a:off x="1920240" y="137160"/>
            <a:ext cx="9966986"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1419724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5384-6216-4E40-9276-3925763A1601}"/>
              </a:ext>
            </a:extLst>
          </p:cNvPr>
          <p:cNvSpPr>
            <a:spLocks noGrp="1"/>
          </p:cNvSpPr>
          <p:nvPr>
            <p:ph type="title" hasCustomPrompt="1"/>
          </p:nvPr>
        </p:nvSpPr>
        <p:spPr>
          <a:xfrm>
            <a:off x="1920240" y="137160"/>
            <a:ext cx="4827801" cy="1294671"/>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8355B368-CA4C-1B49-B39B-2929392CFE89}"/>
              </a:ext>
            </a:extLst>
          </p:cNvPr>
          <p:cNvSpPr>
            <a:spLocks noGrp="1"/>
          </p:cNvSpPr>
          <p:nvPr>
            <p:ph type="pic" idx="1"/>
          </p:nvPr>
        </p:nvSpPr>
        <p:spPr>
          <a:xfrm>
            <a:off x="7048981" y="137161"/>
            <a:ext cx="4827825" cy="662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4F74AD-9FFE-F848-936A-D87FCE7C9F4D}"/>
              </a:ext>
            </a:extLst>
          </p:cNvPr>
          <p:cNvSpPr>
            <a:spLocks noGrp="1"/>
          </p:cNvSpPr>
          <p:nvPr>
            <p:ph type="body" sz="half" idx="2"/>
          </p:nvPr>
        </p:nvSpPr>
        <p:spPr>
          <a:xfrm>
            <a:off x="1554480" y="1554480"/>
            <a:ext cx="5256617" cy="520406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a:extLst>
              <a:ext uri="{FF2B5EF4-FFF2-40B4-BE49-F238E27FC236}">
                <a16:creationId xmlns:a16="http://schemas.microsoft.com/office/drawing/2014/main" id="{EBF19FEA-0E0B-804A-A745-9DC88F280FFF}"/>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58076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F1171F-ED68-EF49-BC47-477C54CE217C}"/>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249275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26BA37-BE0A-704E-9E30-741DC70438F0}"/>
              </a:ext>
            </a:extLst>
          </p:cNvPr>
          <p:cNvSpPr>
            <a:spLocks noGrp="1"/>
          </p:cNvSpPr>
          <p:nvPr>
            <p:ph type="title"/>
          </p:nvPr>
        </p:nvSpPr>
        <p:spPr>
          <a:xfrm>
            <a:off x="1920240" y="137160"/>
            <a:ext cx="9932262"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162CFE2B-6A2A-4F45-8C75-919F31FF4088}"/>
              </a:ext>
            </a:extLst>
          </p:cNvPr>
          <p:cNvSpPr>
            <a:spLocks noGrp="1"/>
          </p:cNvSpPr>
          <p:nvPr>
            <p:ph type="body" idx="1"/>
          </p:nvPr>
        </p:nvSpPr>
        <p:spPr>
          <a:xfrm>
            <a:off x="1554480" y="1554480"/>
            <a:ext cx="10349091" cy="52040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FBC5CB8-0BEF-0143-A722-5ECD28F9B98B}"/>
              </a:ext>
            </a:extLst>
          </p:cNvPr>
          <p:cNvSpPr>
            <a:spLocks noGrp="1"/>
          </p:cNvSpPr>
          <p:nvPr>
            <p:ph type="sldNum" sz="quarter" idx="4"/>
          </p:nvPr>
        </p:nvSpPr>
        <p:spPr>
          <a:xfrm>
            <a:off x="11559395" y="6393421"/>
            <a:ext cx="554661" cy="365125"/>
          </a:xfrm>
          <a:prstGeom prst="rect">
            <a:avLst/>
          </a:prstGeom>
        </p:spPr>
        <p:txBody>
          <a:bodyPr vert="horz" lIns="91440" tIns="45720" rIns="91440" bIns="45720" rtlCol="0" anchor="ctr"/>
          <a:lstStyle>
            <a:lvl1pPr algn="r">
              <a:defRPr sz="1100">
                <a:solidFill>
                  <a:schemeClr val="bg1">
                    <a:lumMod val="50000"/>
                  </a:schemeClr>
                </a:solidFill>
              </a:defRPr>
            </a:lvl1pPr>
          </a:lstStyle>
          <a:p>
            <a:fld id="{FC1EC6C4-7E1C-E74D-B6D5-22B8D4C0BBF5}" type="slidenum">
              <a:rPr lang="en-US" smtClean="0"/>
              <a:pPr/>
              <a:t>‹#›</a:t>
            </a:fld>
            <a:endParaRPr lang="en-US" dirty="0"/>
          </a:p>
        </p:txBody>
      </p:sp>
    </p:spTree>
    <p:extLst>
      <p:ext uri="{BB962C8B-B14F-4D97-AF65-F5344CB8AC3E}">
        <p14:creationId xmlns:p14="http://schemas.microsoft.com/office/powerpoint/2010/main" val="3744886827"/>
      </p:ext>
    </p:extLst>
  </p:cSld>
  <p:clrMap bg1="lt1" tx1="dk1" bg2="lt2" tx2="dk2" accent1="accent1" accent2="accent2" accent3="accent3" accent4="accent4" accent5="accent5" accent6="accent6" hlink="hlink" folHlink="folHlink"/>
  <p:sldLayoutIdLst>
    <p:sldLayoutId id="2147483649" r:id="rId1"/>
    <p:sldLayoutId id="2147483690" r:id="rId2"/>
    <p:sldLayoutId id="2147483691" r:id="rId3"/>
    <p:sldLayoutId id="2147483676" r:id="rId4"/>
    <p:sldLayoutId id="2147483677" r:id="rId5"/>
    <p:sldLayoutId id="2147483659" r:id="rId6"/>
    <p:sldLayoutId id="2147483650" r:id="rId7"/>
    <p:sldLayoutId id="2147483652" r:id="rId8"/>
    <p:sldLayoutId id="2147483653" r:id="rId9"/>
    <p:sldLayoutId id="2147483654" r:id="rId10"/>
    <p:sldLayoutId id="2147483657" r:id="rId11"/>
    <p:sldLayoutId id="2147483655" r:id="rId12"/>
  </p:sldLayoutIdLst>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26BA37-BE0A-704E-9E30-741DC70438F0}"/>
              </a:ext>
            </a:extLst>
          </p:cNvPr>
          <p:cNvSpPr>
            <a:spLocks noGrp="1"/>
          </p:cNvSpPr>
          <p:nvPr>
            <p:ph type="title"/>
          </p:nvPr>
        </p:nvSpPr>
        <p:spPr>
          <a:xfrm>
            <a:off x="1920240" y="137160"/>
            <a:ext cx="9932262"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162CFE2B-6A2A-4F45-8C75-919F31FF4088}"/>
              </a:ext>
            </a:extLst>
          </p:cNvPr>
          <p:cNvSpPr>
            <a:spLocks noGrp="1"/>
          </p:cNvSpPr>
          <p:nvPr>
            <p:ph type="body" idx="1"/>
          </p:nvPr>
        </p:nvSpPr>
        <p:spPr>
          <a:xfrm>
            <a:off x="1554480" y="1554480"/>
            <a:ext cx="10349091" cy="52040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FBC5CB8-0BEF-0143-A722-5ECD28F9B98B}"/>
              </a:ext>
            </a:extLst>
          </p:cNvPr>
          <p:cNvSpPr>
            <a:spLocks noGrp="1"/>
          </p:cNvSpPr>
          <p:nvPr>
            <p:ph type="sldNum" sz="quarter" idx="4"/>
          </p:nvPr>
        </p:nvSpPr>
        <p:spPr>
          <a:xfrm>
            <a:off x="11559395" y="6393421"/>
            <a:ext cx="554661" cy="365125"/>
          </a:xfrm>
          <a:prstGeom prst="rect">
            <a:avLst/>
          </a:prstGeom>
        </p:spPr>
        <p:txBody>
          <a:bodyPr vert="horz" lIns="91440" tIns="45720" rIns="91440" bIns="45720" rtlCol="0" anchor="ctr"/>
          <a:lstStyle>
            <a:lvl1pPr algn="r">
              <a:defRPr sz="1100">
                <a:solidFill>
                  <a:schemeClr val="bg1">
                    <a:lumMod val="50000"/>
                  </a:schemeClr>
                </a:solidFill>
              </a:defRPr>
            </a:lvl1pPr>
          </a:lstStyle>
          <a:p>
            <a:fld id="{FC1EC6C4-7E1C-E74D-B6D5-22B8D4C0BBF5}" type="slidenum">
              <a:rPr lang="en-US" smtClean="0"/>
              <a:pPr/>
              <a:t>‹#›</a:t>
            </a:fld>
            <a:endParaRPr lang="en-US" dirty="0"/>
          </a:p>
        </p:txBody>
      </p:sp>
    </p:spTree>
    <p:extLst>
      <p:ext uri="{BB962C8B-B14F-4D97-AF65-F5344CB8AC3E}">
        <p14:creationId xmlns:p14="http://schemas.microsoft.com/office/powerpoint/2010/main" val="271772068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Lst>
  <p:txStyles>
    <p:title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itchFamily="2" charset="2"/>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0.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8.xml"/><Relationship Id="rId5" Type="http://schemas.openxmlformats.org/officeDocument/2006/relationships/image" Target="../media/image10.jp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8.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1.png"/><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A9C49C9-F7EC-4E89-89F6-D585D0E781BF}"/>
              </a:ext>
            </a:extLst>
          </p:cNvPr>
          <p:cNvSpPr>
            <a:spLocks noGrp="1"/>
          </p:cNvSpPr>
          <p:nvPr>
            <p:ph type="ctrTitle"/>
          </p:nvPr>
        </p:nvSpPr>
        <p:spPr>
          <a:xfrm>
            <a:off x="693817" y="2324602"/>
            <a:ext cx="9826699" cy="2387600"/>
          </a:xfrm>
        </p:spPr>
        <p:txBody>
          <a:bodyPr>
            <a:normAutofit fontScale="90000"/>
          </a:bodyPr>
          <a:lstStyle/>
          <a:p>
            <a:r>
              <a:rPr lang="en-US" dirty="0"/>
              <a:t>Blurring Lines Between Donations, Season Tickets, Required Seat Donations (RSD) &amp; Memberships</a:t>
            </a:r>
          </a:p>
        </p:txBody>
      </p:sp>
    </p:spTree>
    <p:extLst>
      <p:ext uri="{BB962C8B-B14F-4D97-AF65-F5344CB8AC3E}">
        <p14:creationId xmlns:p14="http://schemas.microsoft.com/office/powerpoint/2010/main" val="2100435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D0CB92-2171-7A42-87BD-F5240304ABF6}"/>
              </a:ext>
            </a:extLst>
          </p:cNvPr>
          <p:cNvSpPr>
            <a:spLocks noGrp="1"/>
          </p:cNvSpPr>
          <p:nvPr>
            <p:ph type="title"/>
          </p:nvPr>
        </p:nvSpPr>
        <p:spPr>
          <a:xfrm>
            <a:off x="536523" y="1718865"/>
            <a:ext cx="8580146" cy="403801"/>
          </a:xfrm>
        </p:spPr>
        <p:txBody>
          <a:bodyPr/>
          <a:lstStyle/>
          <a:p>
            <a:r>
              <a:rPr lang="en-US" dirty="0"/>
              <a:t>MODERATORS</a:t>
            </a:r>
          </a:p>
        </p:txBody>
      </p:sp>
      <p:sp>
        <p:nvSpPr>
          <p:cNvPr id="3" name="Text Placeholder 2">
            <a:extLst>
              <a:ext uri="{FF2B5EF4-FFF2-40B4-BE49-F238E27FC236}">
                <a16:creationId xmlns:a16="http://schemas.microsoft.com/office/drawing/2014/main" id="{4BFB36C5-2A1B-7E46-ACDE-22D1FFEA6DE5}"/>
              </a:ext>
            </a:extLst>
          </p:cNvPr>
          <p:cNvSpPr>
            <a:spLocks noGrp="1"/>
          </p:cNvSpPr>
          <p:nvPr>
            <p:ph type="body" idx="1"/>
          </p:nvPr>
        </p:nvSpPr>
        <p:spPr>
          <a:xfrm>
            <a:off x="542530" y="2150520"/>
            <a:ext cx="8590319" cy="994668"/>
          </a:xfrm>
        </p:spPr>
        <p:txBody>
          <a:bodyPr/>
          <a:lstStyle/>
          <a:p>
            <a:r>
              <a:rPr lang="en-US" dirty="0"/>
              <a:t>Elsie Kuresa, Paciolan</a:t>
            </a:r>
          </a:p>
        </p:txBody>
      </p:sp>
      <p:sp>
        <p:nvSpPr>
          <p:cNvPr id="4" name="Text Placeholder 3">
            <a:extLst>
              <a:ext uri="{FF2B5EF4-FFF2-40B4-BE49-F238E27FC236}">
                <a16:creationId xmlns:a16="http://schemas.microsoft.com/office/drawing/2014/main" id="{F017495B-96D9-594F-BE44-91EF287DDF02}"/>
              </a:ext>
            </a:extLst>
          </p:cNvPr>
          <p:cNvSpPr>
            <a:spLocks noGrp="1"/>
          </p:cNvSpPr>
          <p:nvPr>
            <p:ph type="body" idx="10"/>
          </p:nvPr>
        </p:nvSpPr>
        <p:spPr>
          <a:xfrm>
            <a:off x="548881" y="3870582"/>
            <a:ext cx="10630006" cy="2742089"/>
          </a:xfrm>
        </p:spPr>
        <p:txBody>
          <a:bodyPr/>
          <a:lstStyle/>
          <a:p>
            <a:r>
              <a:rPr lang="en-US" dirty="0"/>
              <a:t>Ashlee Shidler, Texas A&amp;M (Ticket Office, 12</a:t>
            </a:r>
            <a:r>
              <a:rPr lang="en-US" baseline="30000" dirty="0"/>
              <a:t>th</a:t>
            </a:r>
            <a:r>
              <a:rPr lang="en-US" dirty="0"/>
              <a:t> Man Foundation)</a:t>
            </a:r>
          </a:p>
          <a:p>
            <a:r>
              <a:rPr lang="en-US" dirty="0"/>
              <a:t>Justin Zenz, James Madison University</a:t>
            </a:r>
          </a:p>
          <a:p>
            <a:r>
              <a:rPr lang="en-US" dirty="0"/>
              <a:t>Grant Duncan, Virginia Tech</a:t>
            </a:r>
          </a:p>
        </p:txBody>
      </p:sp>
      <p:sp>
        <p:nvSpPr>
          <p:cNvPr id="8" name="Text Placeholder 7">
            <a:extLst>
              <a:ext uri="{FF2B5EF4-FFF2-40B4-BE49-F238E27FC236}">
                <a16:creationId xmlns:a16="http://schemas.microsoft.com/office/drawing/2014/main" id="{0C6B5F44-9E92-DE47-83B7-582B8308F27D}"/>
              </a:ext>
            </a:extLst>
          </p:cNvPr>
          <p:cNvSpPr>
            <a:spLocks noGrp="1"/>
          </p:cNvSpPr>
          <p:nvPr>
            <p:ph type="body" sz="quarter" idx="11"/>
          </p:nvPr>
        </p:nvSpPr>
        <p:spPr>
          <a:xfrm>
            <a:off x="555461" y="3442315"/>
            <a:ext cx="10617417" cy="403801"/>
          </a:xfrm>
        </p:spPr>
        <p:txBody>
          <a:bodyPr/>
          <a:lstStyle/>
          <a:p>
            <a:r>
              <a:rPr lang="en-US" dirty="0"/>
              <a:t>PRESENTERS</a:t>
            </a:r>
          </a:p>
        </p:txBody>
      </p:sp>
    </p:spTree>
    <p:extLst>
      <p:ext uri="{BB962C8B-B14F-4D97-AF65-F5344CB8AC3E}">
        <p14:creationId xmlns:p14="http://schemas.microsoft.com/office/powerpoint/2010/main" val="2454770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A739-5A72-144A-B83C-EA7ABE4A2B6B}"/>
              </a:ext>
            </a:extLst>
          </p:cNvPr>
          <p:cNvSpPr>
            <a:spLocks noGrp="1"/>
          </p:cNvSpPr>
          <p:nvPr>
            <p:ph type="title"/>
          </p:nvPr>
        </p:nvSpPr>
        <p:spPr>
          <a:xfrm>
            <a:off x="3260413" y="1725740"/>
            <a:ext cx="6681891" cy="2476846"/>
          </a:xfrm>
        </p:spPr>
        <p:txBody>
          <a:bodyPr>
            <a:normAutofit/>
          </a:bodyPr>
          <a:lstStyle/>
          <a:p>
            <a:r>
              <a:rPr lang="en-US" dirty="0"/>
              <a:t>Ashlee Shidler</a:t>
            </a:r>
          </a:p>
        </p:txBody>
      </p:sp>
      <p:sp>
        <p:nvSpPr>
          <p:cNvPr id="7" name="Text Placeholder 6">
            <a:extLst>
              <a:ext uri="{FF2B5EF4-FFF2-40B4-BE49-F238E27FC236}">
                <a16:creationId xmlns:a16="http://schemas.microsoft.com/office/drawing/2014/main" id="{C2242827-22C3-834A-B5AC-E6104155C853}"/>
              </a:ext>
            </a:extLst>
          </p:cNvPr>
          <p:cNvSpPr>
            <a:spLocks noGrp="1"/>
          </p:cNvSpPr>
          <p:nvPr>
            <p:ph type="body" idx="1"/>
          </p:nvPr>
        </p:nvSpPr>
        <p:spPr>
          <a:xfrm>
            <a:off x="3260413" y="4229574"/>
            <a:ext cx="7133304" cy="1103601"/>
          </a:xfrm>
        </p:spPr>
        <p:txBody>
          <a:bodyPr/>
          <a:lstStyle/>
          <a:p>
            <a:r>
              <a:rPr lang="en-US" dirty="0"/>
              <a:t>Texas A&amp;M</a:t>
            </a:r>
          </a:p>
        </p:txBody>
      </p:sp>
      <p:pic>
        <p:nvPicPr>
          <p:cNvPr id="1026" name="Picture 2" descr="avatar for Ashlee Shidler">
            <a:extLst>
              <a:ext uri="{FF2B5EF4-FFF2-40B4-BE49-F238E27FC236}">
                <a16:creationId xmlns:a16="http://schemas.microsoft.com/office/drawing/2014/main" id="{9EE2ECBA-243C-4B12-8704-90C8ABC09DDD}"/>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15339" r="15339"/>
          <a:stretch>
            <a:fillRect/>
          </a:stretch>
        </p:blipFill>
        <p:spPr bwMode="auto">
          <a:xfrm>
            <a:off x="616067" y="1725740"/>
            <a:ext cx="2500947" cy="3607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320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2451370" y="807397"/>
            <a:ext cx="9513651" cy="5899252"/>
          </a:xfrm>
        </p:spPr>
        <p:txBody>
          <a:bodyPr vert="horz" lIns="91440" tIns="45720" rIns="91440" bIns="45720" rtlCol="0" anchor="t">
            <a:normAutofit fontScale="70000" lnSpcReduction="20000"/>
          </a:bodyPr>
          <a:lstStyle/>
          <a:p>
            <a:endParaRPr lang="en-US" dirty="0">
              <a:latin typeface="Arial"/>
              <a:cs typeface="Arial"/>
            </a:endParaRPr>
          </a:p>
          <a:p>
            <a:r>
              <a:rPr lang="en-US" dirty="0">
                <a:latin typeface="Arial"/>
                <a:cs typeface="Arial"/>
              </a:rPr>
              <a:t>Almost 10,000 paid season ticket holders</a:t>
            </a:r>
          </a:p>
          <a:p>
            <a:endParaRPr lang="en-US" dirty="0"/>
          </a:p>
          <a:p>
            <a:r>
              <a:rPr lang="en-US" dirty="0"/>
              <a:t>Year 7 with current process &amp; </a:t>
            </a:r>
            <a:r>
              <a:rPr lang="en-US" b="1" dirty="0">
                <a:solidFill>
                  <a:srgbClr val="0070C0"/>
                </a:solidFill>
              </a:rPr>
              <a:t>100% digital </a:t>
            </a:r>
            <a:r>
              <a:rPr lang="en-US" dirty="0"/>
              <a:t>for a few years now</a:t>
            </a:r>
          </a:p>
          <a:p>
            <a:endParaRPr lang="en-US" dirty="0"/>
          </a:p>
          <a:p>
            <a:r>
              <a:rPr lang="en-US" dirty="0"/>
              <a:t>4 Types of Renewals: Suites, Endowed, Regular, New Season Ticket Holders</a:t>
            </a:r>
          </a:p>
          <a:p>
            <a:endParaRPr lang="en-US" dirty="0"/>
          </a:p>
          <a:p>
            <a:r>
              <a:rPr lang="en-US" dirty="0"/>
              <a:t>Tickets &amp; Donations are renewed at same time</a:t>
            </a:r>
          </a:p>
          <a:p>
            <a:pPr lvl="1"/>
            <a:r>
              <a:rPr lang="en-US" dirty="0"/>
              <a:t>Includes opportunity to buy &amp; donate more</a:t>
            </a:r>
          </a:p>
          <a:p>
            <a:pPr lvl="1"/>
            <a:endParaRPr lang="en-US" dirty="0"/>
          </a:p>
          <a:p>
            <a:r>
              <a:rPr lang="en-US" dirty="0"/>
              <a:t>Renewal Working Group (Representation from </a:t>
            </a:r>
            <a:r>
              <a:rPr lang="en-US" b="1" dirty="0">
                <a:solidFill>
                  <a:srgbClr val="0070C0"/>
                </a:solidFill>
              </a:rPr>
              <a:t>ALL</a:t>
            </a:r>
            <a:r>
              <a:rPr lang="en-US" dirty="0"/>
              <a:t> departments)</a:t>
            </a:r>
          </a:p>
          <a:p>
            <a:pPr marL="0" indent="0">
              <a:buNone/>
            </a:pPr>
            <a:endParaRPr lang="en-US" dirty="0"/>
          </a:p>
          <a:p>
            <a:r>
              <a:rPr lang="en-US" dirty="0"/>
              <a:t> Our teams:</a:t>
            </a:r>
          </a:p>
          <a:p>
            <a:pPr lvl="1"/>
            <a:endParaRPr lang="en-US" dirty="0">
              <a:latin typeface="Arial"/>
              <a:cs typeface="Arial"/>
            </a:endParaRPr>
          </a:p>
          <a:p>
            <a:pPr lvl="1"/>
            <a:r>
              <a:rPr lang="en-US" dirty="0">
                <a:latin typeface="Arial"/>
                <a:cs typeface="Arial"/>
              </a:rPr>
              <a:t>Donor </a:t>
            </a:r>
            <a:r>
              <a:rPr lang="en-US" dirty="0">
                <a:solidFill>
                  <a:schemeClr val="tx1"/>
                </a:solidFill>
                <a:latin typeface="Arial"/>
                <a:cs typeface="Arial"/>
              </a:rPr>
              <a:t>Service Center (6)</a:t>
            </a:r>
            <a:endParaRPr lang="en-US" dirty="0">
              <a:solidFill>
                <a:schemeClr val="tx1"/>
              </a:solidFill>
            </a:endParaRPr>
          </a:p>
          <a:p>
            <a:pPr lvl="2"/>
            <a:r>
              <a:rPr lang="en-US" dirty="0"/>
              <a:t>Handles approximately 2,000 calls </a:t>
            </a:r>
          </a:p>
          <a:p>
            <a:pPr lvl="2"/>
            <a:r>
              <a:rPr lang="en-US" dirty="0"/>
              <a:t>Questions, help renewing online, proactive calls</a:t>
            </a:r>
          </a:p>
          <a:p>
            <a:pPr lvl="1"/>
            <a:endParaRPr lang="en-US" dirty="0"/>
          </a:p>
          <a:p>
            <a:pPr lvl="1"/>
            <a:r>
              <a:rPr lang="en-US" dirty="0"/>
              <a:t>Sales Team </a:t>
            </a:r>
            <a:r>
              <a:rPr lang="en-US" dirty="0">
                <a:solidFill>
                  <a:schemeClr val="tx1"/>
                </a:solidFill>
              </a:rPr>
              <a:t>(4-6)</a:t>
            </a:r>
          </a:p>
          <a:p>
            <a:pPr lvl="2"/>
            <a:r>
              <a:rPr lang="en-US" dirty="0"/>
              <a:t>Handles all high-risk accounts</a:t>
            </a:r>
          </a:p>
          <a:p>
            <a:endParaRPr lang="en-US" dirty="0"/>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1920240" y="137160"/>
            <a:ext cx="10271760" cy="670237"/>
          </a:xfrm>
        </p:spPr>
        <p:txBody>
          <a:bodyPr/>
          <a:lstStyle/>
          <a:p>
            <a:r>
              <a:rPr lang="en-US" dirty="0"/>
              <a:t>Our Renewal Program…</a:t>
            </a:r>
          </a:p>
        </p:txBody>
      </p:sp>
      <p:pic>
        <p:nvPicPr>
          <p:cNvPr id="2050" name="Picture 2" descr="Fathead Texas A&amp;M Aggies Logo Giant Removable Decal">
            <a:extLst>
              <a:ext uri="{FF2B5EF4-FFF2-40B4-BE49-F238E27FC236}">
                <a16:creationId xmlns:a16="http://schemas.microsoft.com/office/drawing/2014/main" id="{96F6BF81-77A6-4500-B4EA-FED091569B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4980" y="5703651"/>
            <a:ext cx="1232170" cy="12321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ext, logo&#10;&#10;Description automatically generated with medium confidence">
            <a:extLst>
              <a:ext uri="{FF2B5EF4-FFF2-40B4-BE49-F238E27FC236}">
                <a16:creationId xmlns:a16="http://schemas.microsoft.com/office/drawing/2014/main" id="{B9CDCB24-7344-4CF7-A325-A4DFCDBFAE90}"/>
              </a:ext>
            </a:extLst>
          </p:cNvPr>
          <p:cNvPicPr>
            <a:picLocks noChangeAspect="1"/>
          </p:cNvPicPr>
          <p:nvPr/>
        </p:nvPicPr>
        <p:blipFill>
          <a:blip r:embed="rId4"/>
          <a:stretch>
            <a:fillRect/>
          </a:stretch>
        </p:blipFill>
        <p:spPr>
          <a:xfrm>
            <a:off x="11186808" y="32022"/>
            <a:ext cx="1005191" cy="1196656"/>
          </a:xfrm>
          <a:prstGeom prst="rect">
            <a:avLst/>
          </a:prstGeom>
        </p:spPr>
      </p:pic>
    </p:spTree>
    <p:extLst>
      <p:ext uri="{BB962C8B-B14F-4D97-AF65-F5344CB8AC3E}">
        <p14:creationId xmlns:p14="http://schemas.microsoft.com/office/powerpoint/2010/main" val="3482197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806FCE38-21F1-46EC-AA1C-E2B5A49834DD}"/>
              </a:ext>
            </a:extLst>
          </p:cNvPr>
          <p:cNvSpPr txBox="1">
            <a:spLocks/>
          </p:cNvSpPr>
          <p:nvPr/>
        </p:nvSpPr>
        <p:spPr>
          <a:xfrm>
            <a:off x="1920240" y="137160"/>
            <a:ext cx="9966959" cy="661137"/>
          </a:xfrm>
          <a:prstGeom prst="rect">
            <a:avLst/>
          </a:prstGeom>
        </p:spPr>
        <p:txBody>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dirty="0"/>
              <a:t>Every Seat Has a Required Seat Donation</a:t>
            </a:r>
          </a:p>
        </p:txBody>
      </p:sp>
      <p:pic>
        <p:nvPicPr>
          <p:cNvPr id="4" name="Picture 3">
            <a:extLst>
              <a:ext uri="{FF2B5EF4-FFF2-40B4-BE49-F238E27FC236}">
                <a16:creationId xmlns:a16="http://schemas.microsoft.com/office/drawing/2014/main" id="{87B48D68-9FF5-404E-B64E-376F2EB0C992}"/>
              </a:ext>
            </a:extLst>
          </p:cNvPr>
          <p:cNvPicPr>
            <a:picLocks noChangeAspect="1"/>
          </p:cNvPicPr>
          <p:nvPr/>
        </p:nvPicPr>
        <p:blipFill>
          <a:blip r:embed="rId3"/>
          <a:stretch>
            <a:fillRect/>
          </a:stretch>
        </p:blipFill>
        <p:spPr>
          <a:xfrm>
            <a:off x="2029506" y="579409"/>
            <a:ext cx="8242254" cy="6141431"/>
          </a:xfrm>
          <a:prstGeom prst="rect">
            <a:avLst/>
          </a:prstGeom>
        </p:spPr>
      </p:pic>
      <p:pic>
        <p:nvPicPr>
          <p:cNvPr id="5" name="Picture 2" descr="Fathead Texas A&amp;M Aggies Logo Giant Removable Decal">
            <a:extLst>
              <a:ext uri="{FF2B5EF4-FFF2-40B4-BE49-F238E27FC236}">
                <a16:creationId xmlns:a16="http://schemas.microsoft.com/office/drawing/2014/main" id="{C3992DF3-CE4E-4DBF-B116-23EEE3A4F7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82542" y="5729591"/>
            <a:ext cx="1209458" cy="12094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ext, logo&#10;&#10;Description automatically generated with medium confidence">
            <a:extLst>
              <a:ext uri="{FF2B5EF4-FFF2-40B4-BE49-F238E27FC236}">
                <a16:creationId xmlns:a16="http://schemas.microsoft.com/office/drawing/2014/main" id="{6B1AB9A3-1ECB-457C-BBE1-DFBDD3A69E58}"/>
              </a:ext>
            </a:extLst>
          </p:cNvPr>
          <p:cNvPicPr>
            <a:picLocks noChangeAspect="1"/>
          </p:cNvPicPr>
          <p:nvPr/>
        </p:nvPicPr>
        <p:blipFill>
          <a:blip r:embed="rId5"/>
          <a:stretch>
            <a:fillRect/>
          </a:stretch>
        </p:blipFill>
        <p:spPr>
          <a:xfrm>
            <a:off x="11157626" y="32022"/>
            <a:ext cx="1034374" cy="1231397"/>
          </a:xfrm>
          <a:prstGeom prst="rect">
            <a:avLst/>
          </a:prstGeom>
        </p:spPr>
      </p:pic>
    </p:spTree>
    <p:extLst>
      <p:ext uri="{BB962C8B-B14F-4D97-AF65-F5344CB8AC3E}">
        <p14:creationId xmlns:p14="http://schemas.microsoft.com/office/powerpoint/2010/main" val="1999810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104635-53C7-594B-B6C1-95B05E947D65}"/>
              </a:ext>
            </a:extLst>
          </p:cNvPr>
          <p:cNvSpPr>
            <a:spLocks noGrp="1"/>
          </p:cNvSpPr>
          <p:nvPr>
            <p:ph type="title"/>
          </p:nvPr>
        </p:nvSpPr>
        <p:spPr>
          <a:xfrm>
            <a:off x="1920240" y="137160"/>
            <a:ext cx="9966959" cy="661137"/>
          </a:xfrm>
        </p:spPr>
        <p:txBody>
          <a:bodyPr/>
          <a:lstStyle/>
          <a:p>
            <a:r>
              <a:rPr lang="en-US" dirty="0"/>
              <a:t>Our Renewal Cycle…Pre-Launch Campaigns</a:t>
            </a:r>
          </a:p>
        </p:txBody>
      </p:sp>
      <p:pic>
        <p:nvPicPr>
          <p:cNvPr id="8" name="Picture 7">
            <a:extLst>
              <a:ext uri="{FF2B5EF4-FFF2-40B4-BE49-F238E27FC236}">
                <a16:creationId xmlns:a16="http://schemas.microsoft.com/office/drawing/2014/main" id="{6EB20552-CEF1-4F3E-893D-0522FF5F992C}"/>
              </a:ext>
            </a:extLst>
          </p:cNvPr>
          <p:cNvPicPr>
            <a:picLocks noChangeAspect="1"/>
          </p:cNvPicPr>
          <p:nvPr/>
        </p:nvPicPr>
        <p:blipFill>
          <a:blip r:embed="rId3"/>
          <a:stretch>
            <a:fillRect/>
          </a:stretch>
        </p:blipFill>
        <p:spPr>
          <a:xfrm>
            <a:off x="5282737" y="1320201"/>
            <a:ext cx="3029990" cy="5447467"/>
          </a:xfrm>
          <a:prstGeom prst="rect">
            <a:avLst/>
          </a:prstGeom>
          <a:ln>
            <a:solidFill>
              <a:schemeClr val="tx1"/>
            </a:solidFill>
          </a:ln>
          <a:effectLst>
            <a:outerShdw blurRad="292100" dist="139700" dir="2700000" algn="tl" rotWithShape="0">
              <a:srgbClr val="333333">
                <a:alpha val="65000"/>
              </a:srgbClr>
            </a:outerShdw>
          </a:effectLst>
        </p:spPr>
      </p:pic>
      <p:sp>
        <p:nvSpPr>
          <p:cNvPr id="13" name="Content Placeholder 6">
            <a:extLst>
              <a:ext uri="{FF2B5EF4-FFF2-40B4-BE49-F238E27FC236}">
                <a16:creationId xmlns:a16="http://schemas.microsoft.com/office/drawing/2014/main" id="{99A09626-E2E1-4876-BC1D-E51A10A4249C}"/>
              </a:ext>
            </a:extLst>
          </p:cNvPr>
          <p:cNvSpPr>
            <a:spLocks noGrp="1"/>
          </p:cNvSpPr>
          <p:nvPr>
            <p:ph idx="1"/>
          </p:nvPr>
        </p:nvSpPr>
        <p:spPr>
          <a:xfrm>
            <a:off x="1890529" y="798297"/>
            <a:ext cx="10460538" cy="568731"/>
          </a:xfrm>
        </p:spPr>
        <p:txBody>
          <a:bodyPr vert="horz" lIns="91440" tIns="45720" rIns="91440" bIns="45720" rtlCol="0" anchor="t">
            <a:normAutofit/>
          </a:bodyPr>
          <a:lstStyle/>
          <a:p>
            <a:pPr marL="0" indent="0">
              <a:buNone/>
            </a:pPr>
            <a:r>
              <a:rPr lang="en-US" dirty="0">
                <a:latin typeface="Arial"/>
                <a:cs typeface="Arial"/>
              </a:rPr>
              <a:t>Executed </a:t>
            </a:r>
            <a:r>
              <a:rPr lang="en-US" dirty="0">
                <a:solidFill>
                  <a:schemeClr val="tx1"/>
                </a:solidFill>
                <a:latin typeface="Arial"/>
                <a:cs typeface="Arial"/>
              </a:rPr>
              <a:t>2 weeks</a:t>
            </a:r>
            <a:r>
              <a:rPr lang="en-US" dirty="0">
                <a:latin typeface="Arial"/>
                <a:cs typeface="Arial"/>
              </a:rPr>
              <a:t> before renewal launch</a:t>
            </a:r>
          </a:p>
          <a:p>
            <a:endParaRPr lang="en-US" dirty="0"/>
          </a:p>
        </p:txBody>
      </p:sp>
      <p:pic>
        <p:nvPicPr>
          <p:cNvPr id="7" name="Picture 6">
            <a:extLst>
              <a:ext uri="{FF2B5EF4-FFF2-40B4-BE49-F238E27FC236}">
                <a16:creationId xmlns:a16="http://schemas.microsoft.com/office/drawing/2014/main" id="{75BAA2D1-D273-43B4-9538-F97971DA68A2}"/>
              </a:ext>
            </a:extLst>
          </p:cNvPr>
          <p:cNvPicPr>
            <a:picLocks noChangeAspect="1"/>
          </p:cNvPicPr>
          <p:nvPr/>
        </p:nvPicPr>
        <p:blipFill>
          <a:blip r:embed="rId4"/>
          <a:stretch>
            <a:fillRect/>
          </a:stretch>
        </p:blipFill>
        <p:spPr>
          <a:xfrm>
            <a:off x="8866470" y="1280865"/>
            <a:ext cx="2528439" cy="5439975"/>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0A72832B-F7C5-405A-9AA8-0E4410F37B23}"/>
              </a:ext>
            </a:extLst>
          </p:cNvPr>
          <p:cNvPicPr>
            <a:picLocks noChangeAspect="1"/>
          </p:cNvPicPr>
          <p:nvPr/>
        </p:nvPicPr>
        <p:blipFill>
          <a:blip r:embed="rId5"/>
          <a:stretch>
            <a:fillRect/>
          </a:stretch>
        </p:blipFill>
        <p:spPr>
          <a:xfrm>
            <a:off x="1965536" y="1288357"/>
            <a:ext cx="2763457" cy="5526913"/>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1856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015264-D008-4C24-83F1-8FF950E02815}"/>
              </a:ext>
            </a:extLst>
          </p:cNvPr>
          <p:cNvPicPr>
            <a:picLocks noChangeAspect="1"/>
          </p:cNvPicPr>
          <p:nvPr/>
        </p:nvPicPr>
        <p:blipFill>
          <a:blip r:embed="rId3"/>
          <a:stretch>
            <a:fillRect/>
          </a:stretch>
        </p:blipFill>
        <p:spPr>
          <a:xfrm>
            <a:off x="1735279" y="1666338"/>
            <a:ext cx="10164957" cy="5191662"/>
          </a:xfrm>
          <a:prstGeom prst="rect">
            <a:avLst/>
          </a:prstGeom>
        </p:spPr>
      </p:pic>
      <p:pic>
        <p:nvPicPr>
          <p:cNvPr id="7" name="Picture 6">
            <a:extLst>
              <a:ext uri="{FF2B5EF4-FFF2-40B4-BE49-F238E27FC236}">
                <a16:creationId xmlns:a16="http://schemas.microsoft.com/office/drawing/2014/main" id="{58EC0C49-CE1D-4742-9C11-64D4E0279411}"/>
              </a:ext>
            </a:extLst>
          </p:cNvPr>
          <p:cNvPicPr>
            <a:picLocks noChangeAspect="1"/>
          </p:cNvPicPr>
          <p:nvPr/>
        </p:nvPicPr>
        <p:blipFill>
          <a:blip r:embed="rId4"/>
          <a:stretch>
            <a:fillRect/>
          </a:stretch>
        </p:blipFill>
        <p:spPr>
          <a:xfrm>
            <a:off x="2362119" y="1080654"/>
            <a:ext cx="8902839" cy="460690"/>
          </a:xfrm>
          <a:prstGeom prst="rect">
            <a:avLst/>
          </a:prstGeom>
        </p:spPr>
      </p:pic>
      <p:sp>
        <p:nvSpPr>
          <p:cNvPr id="8" name="Title 3">
            <a:extLst>
              <a:ext uri="{FF2B5EF4-FFF2-40B4-BE49-F238E27FC236}">
                <a16:creationId xmlns:a16="http://schemas.microsoft.com/office/drawing/2014/main" id="{806FCE38-21F1-46EC-AA1C-E2B5A49834DD}"/>
              </a:ext>
            </a:extLst>
          </p:cNvPr>
          <p:cNvSpPr txBox="1">
            <a:spLocks/>
          </p:cNvSpPr>
          <p:nvPr/>
        </p:nvSpPr>
        <p:spPr>
          <a:xfrm>
            <a:off x="1920240" y="137160"/>
            <a:ext cx="9966959" cy="661137"/>
          </a:xfrm>
          <a:prstGeom prst="rect">
            <a:avLst/>
          </a:prstGeom>
        </p:spPr>
        <p:txBody>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dirty="0"/>
              <a:t>Pre-Launch with access to Football Renewal HUB</a:t>
            </a:r>
          </a:p>
        </p:txBody>
      </p:sp>
    </p:spTree>
    <p:extLst>
      <p:ext uri="{BB962C8B-B14F-4D97-AF65-F5344CB8AC3E}">
        <p14:creationId xmlns:p14="http://schemas.microsoft.com/office/powerpoint/2010/main" val="2840230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0F8A25-C598-42AE-94DE-8AD9E4D5214A}"/>
              </a:ext>
            </a:extLst>
          </p:cNvPr>
          <p:cNvPicPr>
            <a:picLocks noChangeAspect="1"/>
          </p:cNvPicPr>
          <p:nvPr/>
        </p:nvPicPr>
        <p:blipFill>
          <a:blip r:embed="rId3"/>
          <a:stretch>
            <a:fillRect/>
          </a:stretch>
        </p:blipFill>
        <p:spPr>
          <a:xfrm>
            <a:off x="7049510" y="837190"/>
            <a:ext cx="2680302" cy="5843313"/>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AB687833-D503-4EC6-84F1-F6B2E6A8BB7B}"/>
              </a:ext>
            </a:extLst>
          </p:cNvPr>
          <p:cNvPicPr>
            <a:picLocks noChangeAspect="1"/>
          </p:cNvPicPr>
          <p:nvPr/>
        </p:nvPicPr>
        <p:blipFill>
          <a:blip r:embed="rId4"/>
          <a:stretch>
            <a:fillRect/>
          </a:stretch>
        </p:blipFill>
        <p:spPr>
          <a:xfrm>
            <a:off x="2825870" y="822211"/>
            <a:ext cx="3159293" cy="5858292"/>
          </a:xfrm>
          <a:prstGeom prst="rect">
            <a:avLst/>
          </a:prstGeom>
          <a:ln>
            <a:noFill/>
          </a:ln>
          <a:effectLst>
            <a:outerShdw blurRad="292100" dist="139700" dir="2700000" algn="tl" rotWithShape="0">
              <a:srgbClr val="333333">
                <a:alpha val="65000"/>
              </a:srgbClr>
            </a:outerShdw>
          </a:effectLst>
        </p:spPr>
      </p:pic>
      <p:sp>
        <p:nvSpPr>
          <p:cNvPr id="10" name="Title 3">
            <a:extLst>
              <a:ext uri="{FF2B5EF4-FFF2-40B4-BE49-F238E27FC236}">
                <a16:creationId xmlns:a16="http://schemas.microsoft.com/office/drawing/2014/main" id="{8EF0030E-A3B1-47FE-BD57-9F902A55C49D}"/>
              </a:ext>
            </a:extLst>
          </p:cNvPr>
          <p:cNvSpPr>
            <a:spLocks noGrp="1"/>
          </p:cNvSpPr>
          <p:nvPr>
            <p:ph type="title"/>
          </p:nvPr>
        </p:nvSpPr>
        <p:spPr>
          <a:xfrm>
            <a:off x="1920875" y="93518"/>
            <a:ext cx="9966325" cy="1325563"/>
          </a:xfrm>
        </p:spPr>
        <p:txBody>
          <a:bodyPr>
            <a:normAutofit/>
          </a:bodyPr>
          <a:lstStyle/>
          <a:p>
            <a:r>
              <a:rPr lang="en-US" dirty="0"/>
              <a:t>Launch Campaign</a:t>
            </a:r>
            <a:br>
              <a:rPr lang="en-US" dirty="0"/>
            </a:br>
            <a:endParaRPr lang="en-US" dirty="0"/>
          </a:p>
        </p:txBody>
      </p:sp>
      <p:pic>
        <p:nvPicPr>
          <p:cNvPr id="5" name="Picture 2" descr="Fathead Texas A&amp;M Aggies Logo Giant Removable Decal">
            <a:extLst>
              <a:ext uri="{FF2B5EF4-FFF2-40B4-BE49-F238E27FC236}">
                <a16:creationId xmlns:a16="http://schemas.microsoft.com/office/drawing/2014/main" id="{B1880145-3C7D-47F6-ABF4-3D1314AAC5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43632" y="5690681"/>
            <a:ext cx="1248368" cy="12483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ext, logo&#10;&#10;Description automatically generated with medium confidence">
            <a:extLst>
              <a:ext uri="{FF2B5EF4-FFF2-40B4-BE49-F238E27FC236}">
                <a16:creationId xmlns:a16="http://schemas.microsoft.com/office/drawing/2014/main" id="{160D3C6F-D994-4F32-BDF8-0145306AF868}"/>
              </a:ext>
            </a:extLst>
          </p:cNvPr>
          <p:cNvPicPr>
            <a:picLocks noChangeAspect="1"/>
          </p:cNvPicPr>
          <p:nvPr/>
        </p:nvPicPr>
        <p:blipFill>
          <a:blip r:embed="rId6"/>
          <a:stretch>
            <a:fillRect/>
          </a:stretch>
        </p:blipFill>
        <p:spPr>
          <a:xfrm>
            <a:off x="11128442" y="32022"/>
            <a:ext cx="1063557" cy="1266139"/>
          </a:xfrm>
          <a:prstGeom prst="rect">
            <a:avLst/>
          </a:prstGeom>
        </p:spPr>
      </p:pic>
    </p:spTree>
    <p:extLst>
      <p:ext uri="{BB962C8B-B14F-4D97-AF65-F5344CB8AC3E}">
        <p14:creationId xmlns:p14="http://schemas.microsoft.com/office/powerpoint/2010/main" val="3501698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104635-53C7-594B-B6C1-95B05E947D65}"/>
              </a:ext>
            </a:extLst>
          </p:cNvPr>
          <p:cNvSpPr>
            <a:spLocks noGrp="1"/>
          </p:cNvSpPr>
          <p:nvPr>
            <p:ph type="title"/>
          </p:nvPr>
        </p:nvSpPr>
        <p:spPr>
          <a:xfrm>
            <a:off x="1920240" y="137160"/>
            <a:ext cx="9966959" cy="1325563"/>
          </a:xfrm>
        </p:spPr>
        <p:txBody>
          <a:bodyPr/>
          <a:lstStyle/>
          <a:p>
            <a:r>
              <a:rPr lang="en-US" dirty="0"/>
              <a:t>Our Online Renewal Form</a:t>
            </a:r>
          </a:p>
        </p:txBody>
      </p:sp>
      <p:pic>
        <p:nvPicPr>
          <p:cNvPr id="3" name="Picture 2">
            <a:extLst>
              <a:ext uri="{FF2B5EF4-FFF2-40B4-BE49-F238E27FC236}">
                <a16:creationId xmlns:a16="http://schemas.microsoft.com/office/drawing/2014/main" id="{05EE80A9-DF53-405B-9B5C-145111300CB9}"/>
              </a:ext>
            </a:extLst>
          </p:cNvPr>
          <p:cNvPicPr>
            <a:picLocks noChangeAspect="1"/>
          </p:cNvPicPr>
          <p:nvPr/>
        </p:nvPicPr>
        <p:blipFill>
          <a:blip r:embed="rId3"/>
          <a:stretch>
            <a:fillRect/>
          </a:stretch>
        </p:blipFill>
        <p:spPr>
          <a:xfrm>
            <a:off x="7469531" y="0"/>
            <a:ext cx="3778428" cy="6858000"/>
          </a:xfrm>
          <a:prstGeom prst="rect">
            <a:avLst/>
          </a:prstGeom>
          <a:ln>
            <a:solidFill>
              <a:schemeClr val="tx1"/>
            </a:solidFill>
          </a:ln>
        </p:spPr>
      </p:pic>
      <p:sp>
        <p:nvSpPr>
          <p:cNvPr id="5" name="TextBox 4">
            <a:extLst>
              <a:ext uri="{FF2B5EF4-FFF2-40B4-BE49-F238E27FC236}">
                <a16:creationId xmlns:a16="http://schemas.microsoft.com/office/drawing/2014/main" id="{52BAC930-7B62-4AFD-B485-E1C8CABB3788}"/>
              </a:ext>
            </a:extLst>
          </p:cNvPr>
          <p:cNvSpPr txBox="1"/>
          <p:nvPr/>
        </p:nvSpPr>
        <p:spPr>
          <a:xfrm>
            <a:off x="1744634" y="816391"/>
            <a:ext cx="4810990" cy="830997"/>
          </a:xfrm>
          <a:prstGeom prst="rect">
            <a:avLst/>
          </a:prstGeom>
          <a:noFill/>
        </p:spPr>
        <p:txBody>
          <a:bodyPr wrap="square" rtlCol="0">
            <a:spAutoFit/>
          </a:bodyPr>
          <a:lstStyle/>
          <a:p>
            <a:r>
              <a:rPr lang="en-US" sz="2400" b="1" u="sng" dirty="0"/>
              <a:t>Top ½</a:t>
            </a:r>
          </a:p>
          <a:p>
            <a:r>
              <a:rPr lang="en-US" sz="2400" b="1" dirty="0"/>
              <a:t>Renewable Seats &amp; Seat Donations</a:t>
            </a:r>
          </a:p>
        </p:txBody>
      </p:sp>
      <p:sp>
        <p:nvSpPr>
          <p:cNvPr id="7" name="TextBox 6">
            <a:extLst>
              <a:ext uri="{FF2B5EF4-FFF2-40B4-BE49-F238E27FC236}">
                <a16:creationId xmlns:a16="http://schemas.microsoft.com/office/drawing/2014/main" id="{49C34062-03E6-4752-A99C-1610EC515C70}"/>
              </a:ext>
            </a:extLst>
          </p:cNvPr>
          <p:cNvSpPr txBox="1"/>
          <p:nvPr/>
        </p:nvSpPr>
        <p:spPr>
          <a:xfrm>
            <a:off x="1489364" y="3595254"/>
            <a:ext cx="4890654" cy="1200329"/>
          </a:xfrm>
          <a:prstGeom prst="rect">
            <a:avLst/>
          </a:prstGeom>
          <a:noFill/>
        </p:spPr>
        <p:txBody>
          <a:bodyPr wrap="square" rtlCol="0">
            <a:spAutoFit/>
          </a:bodyPr>
          <a:lstStyle/>
          <a:p>
            <a:r>
              <a:rPr lang="en-US" sz="2400" b="1" u="sng" dirty="0"/>
              <a:t>Bottom ½</a:t>
            </a:r>
          </a:p>
          <a:p>
            <a:r>
              <a:rPr lang="en-US" sz="2400" b="1" dirty="0"/>
              <a:t>Additional items, tickets, donations, &amp; Payment Options</a:t>
            </a:r>
          </a:p>
        </p:txBody>
      </p:sp>
      <p:cxnSp>
        <p:nvCxnSpPr>
          <p:cNvPr id="8" name="Straight Arrow Connector 7">
            <a:extLst>
              <a:ext uri="{FF2B5EF4-FFF2-40B4-BE49-F238E27FC236}">
                <a16:creationId xmlns:a16="http://schemas.microsoft.com/office/drawing/2014/main" id="{AD6713BD-40EA-43B6-B9B5-4BDBFDC4DC93}"/>
              </a:ext>
            </a:extLst>
          </p:cNvPr>
          <p:cNvCxnSpPr/>
          <p:nvPr/>
        </p:nvCxnSpPr>
        <p:spPr>
          <a:xfrm>
            <a:off x="6279572" y="1416531"/>
            <a:ext cx="966355"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E7950C5-60D0-4973-9728-5C3C7BAD498B}"/>
              </a:ext>
            </a:extLst>
          </p:cNvPr>
          <p:cNvSpPr/>
          <p:nvPr/>
        </p:nvSpPr>
        <p:spPr>
          <a:xfrm>
            <a:off x="7353299" y="0"/>
            <a:ext cx="4003965" cy="2161309"/>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Arrow Connector 10">
            <a:extLst>
              <a:ext uri="{FF2B5EF4-FFF2-40B4-BE49-F238E27FC236}">
                <a16:creationId xmlns:a16="http://schemas.microsoft.com/office/drawing/2014/main" id="{269A336A-705F-489C-BD8B-33387C70A618}"/>
              </a:ext>
            </a:extLst>
          </p:cNvPr>
          <p:cNvCxnSpPr/>
          <p:nvPr/>
        </p:nvCxnSpPr>
        <p:spPr>
          <a:xfrm>
            <a:off x="6279572" y="4187327"/>
            <a:ext cx="966355"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57E34C6-0499-4FC5-90A3-430B23D8404B}"/>
              </a:ext>
            </a:extLst>
          </p:cNvPr>
          <p:cNvSpPr/>
          <p:nvPr/>
        </p:nvSpPr>
        <p:spPr>
          <a:xfrm>
            <a:off x="7353299" y="2161309"/>
            <a:ext cx="4003965" cy="4696678"/>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7556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104635-53C7-594B-B6C1-95B05E947D65}"/>
              </a:ext>
            </a:extLst>
          </p:cNvPr>
          <p:cNvSpPr>
            <a:spLocks noGrp="1"/>
          </p:cNvSpPr>
          <p:nvPr>
            <p:ph type="title"/>
          </p:nvPr>
        </p:nvSpPr>
        <p:spPr>
          <a:xfrm>
            <a:off x="1920240" y="137160"/>
            <a:ext cx="9966959" cy="1325563"/>
          </a:xfrm>
        </p:spPr>
        <p:txBody>
          <a:bodyPr/>
          <a:lstStyle/>
          <a:p>
            <a:r>
              <a:rPr lang="en-US" dirty="0"/>
              <a:t>Our Online Renewal Form</a:t>
            </a:r>
          </a:p>
        </p:txBody>
      </p:sp>
      <p:sp>
        <p:nvSpPr>
          <p:cNvPr id="5" name="TextBox 4">
            <a:extLst>
              <a:ext uri="{FF2B5EF4-FFF2-40B4-BE49-F238E27FC236}">
                <a16:creationId xmlns:a16="http://schemas.microsoft.com/office/drawing/2014/main" id="{52BAC930-7B62-4AFD-B485-E1C8CABB3788}"/>
              </a:ext>
            </a:extLst>
          </p:cNvPr>
          <p:cNvSpPr txBox="1"/>
          <p:nvPr/>
        </p:nvSpPr>
        <p:spPr>
          <a:xfrm>
            <a:off x="3550226" y="865307"/>
            <a:ext cx="5687291" cy="461665"/>
          </a:xfrm>
          <a:prstGeom prst="rect">
            <a:avLst/>
          </a:prstGeom>
          <a:noFill/>
        </p:spPr>
        <p:txBody>
          <a:bodyPr wrap="square" rtlCol="0">
            <a:spAutoFit/>
          </a:bodyPr>
          <a:lstStyle/>
          <a:p>
            <a:r>
              <a:rPr lang="en-US" sz="2400" b="1" dirty="0"/>
              <a:t>Top ½ - Renewable Seats &amp; Seat Donations</a:t>
            </a:r>
          </a:p>
        </p:txBody>
      </p:sp>
      <p:pic>
        <p:nvPicPr>
          <p:cNvPr id="6" name="Picture 5">
            <a:extLst>
              <a:ext uri="{FF2B5EF4-FFF2-40B4-BE49-F238E27FC236}">
                <a16:creationId xmlns:a16="http://schemas.microsoft.com/office/drawing/2014/main" id="{F06EA320-C8B3-45FC-88BD-36FDAB793BC6}"/>
              </a:ext>
            </a:extLst>
          </p:cNvPr>
          <p:cNvPicPr>
            <a:picLocks noChangeAspect="1"/>
          </p:cNvPicPr>
          <p:nvPr/>
        </p:nvPicPr>
        <p:blipFill>
          <a:blip r:embed="rId2"/>
          <a:stretch>
            <a:fillRect/>
          </a:stretch>
        </p:blipFill>
        <p:spPr>
          <a:xfrm>
            <a:off x="1707025" y="1609103"/>
            <a:ext cx="9560071" cy="5038999"/>
          </a:xfrm>
          <a:prstGeom prst="rect">
            <a:avLst/>
          </a:prstGeom>
          <a:ln>
            <a:solidFill>
              <a:schemeClr val="tx1"/>
            </a:solidFill>
          </a:ln>
        </p:spPr>
      </p:pic>
      <p:sp>
        <p:nvSpPr>
          <p:cNvPr id="10" name="Rectangle: Rounded Corners 9">
            <a:extLst>
              <a:ext uri="{FF2B5EF4-FFF2-40B4-BE49-F238E27FC236}">
                <a16:creationId xmlns:a16="http://schemas.microsoft.com/office/drawing/2014/main" id="{0158074E-2F45-42BC-8873-7FC600FB454E}"/>
              </a:ext>
            </a:extLst>
          </p:cNvPr>
          <p:cNvSpPr/>
          <p:nvPr/>
        </p:nvSpPr>
        <p:spPr>
          <a:xfrm>
            <a:off x="1920240" y="3501736"/>
            <a:ext cx="9447415" cy="353291"/>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Rounded Corners 12">
            <a:extLst>
              <a:ext uri="{FF2B5EF4-FFF2-40B4-BE49-F238E27FC236}">
                <a16:creationId xmlns:a16="http://schemas.microsoft.com/office/drawing/2014/main" id="{5E8203AF-5297-423C-A5B6-ADF092C18CBA}"/>
              </a:ext>
            </a:extLst>
          </p:cNvPr>
          <p:cNvSpPr/>
          <p:nvPr/>
        </p:nvSpPr>
        <p:spPr>
          <a:xfrm>
            <a:off x="1946160" y="4423063"/>
            <a:ext cx="9447415" cy="353291"/>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8393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104635-53C7-594B-B6C1-95B05E947D65}"/>
              </a:ext>
            </a:extLst>
          </p:cNvPr>
          <p:cNvSpPr>
            <a:spLocks noGrp="1"/>
          </p:cNvSpPr>
          <p:nvPr>
            <p:ph type="title"/>
          </p:nvPr>
        </p:nvSpPr>
        <p:spPr>
          <a:xfrm>
            <a:off x="1920240" y="137160"/>
            <a:ext cx="9966959" cy="1325563"/>
          </a:xfrm>
        </p:spPr>
        <p:txBody>
          <a:bodyPr/>
          <a:lstStyle/>
          <a:p>
            <a:r>
              <a:rPr lang="en-US" dirty="0"/>
              <a:t>Our Online Renewal Form</a:t>
            </a:r>
          </a:p>
        </p:txBody>
      </p:sp>
      <p:sp>
        <p:nvSpPr>
          <p:cNvPr id="5" name="TextBox 4">
            <a:extLst>
              <a:ext uri="{FF2B5EF4-FFF2-40B4-BE49-F238E27FC236}">
                <a16:creationId xmlns:a16="http://schemas.microsoft.com/office/drawing/2014/main" id="{52BAC930-7B62-4AFD-B485-E1C8CABB3788}"/>
              </a:ext>
            </a:extLst>
          </p:cNvPr>
          <p:cNvSpPr txBox="1"/>
          <p:nvPr/>
        </p:nvSpPr>
        <p:spPr>
          <a:xfrm>
            <a:off x="2473037" y="676518"/>
            <a:ext cx="9216736" cy="461665"/>
          </a:xfrm>
          <a:prstGeom prst="rect">
            <a:avLst/>
          </a:prstGeom>
          <a:noFill/>
        </p:spPr>
        <p:txBody>
          <a:bodyPr wrap="square" rtlCol="0">
            <a:spAutoFit/>
          </a:bodyPr>
          <a:lstStyle/>
          <a:p>
            <a:r>
              <a:rPr lang="en-US" sz="2400" b="1" dirty="0"/>
              <a:t>Bottom ½ - Additional items, tickets, donations, &amp; Payment Options</a:t>
            </a:r>
          </a:p>
        </p:txBody>
      </p:sp>
      <p:pic>
        <p:nvPicPr>
          <p:cNvPr id="3" name="Picture 2">
            <a:extLst>
              <a:ext uri="{FF2B5EF4-FFF2-40B4-BE49-F238E27FC236}">
                <a16:creationId xmlns:a16="http://schemas.microsoft.com/office/drawing/2014/main" id="{D522AC8A-30D3-4E83-A887-2D57FB9025DE}"/>
              </a:ext>
            </a:extLst>
          </p:cNvPr>
          <p:cNvPicPr>
            <a:picLocks noChangeAspect="1"/>
          </p:cNvPicPr>
          <p:nvPr/>
        </p:nvPicPr>
        <p:blipFill>
          <a:blip r:embed="rId2"/>
          <a:stretch>
            <a:fillRect/>
          </a:stretch>
        </p:blipFill>
        <p:spPr>
          <a:xfrm>
            <a:off x="1802600" y="1138183"/>
            <a:ext cx="4702109" cy="5721844"/>
          </a:xfrm>
          <a:prstGeom prst="rect">
            <a:avLst/>
          </a:prstGeom>
          <a:ln>
            <a:solidFill>
              <a:schemeClr val="tx1"/>
            </a:solidFill>
          </a:ln>
        </p:spPr>
      </p:pic>
      <p:pic>
        <p:nvPicPr>
          <p:cNvPr id="8" name="Picture 7">
            <a:extLst>
              <a:ext uri="{FF2B5EF4-FFF2-40B4-BE49-F238E27FC236}">
                <a16:creationId xmlns:a16="http://schemas.microsoft.com/office/drawing/2014/main" id="{BF05D25D-96F4-40B9-8259-BE11A566BB43}"/>
              </a:ext>
            </a:extLst>
          </p:cNvPr>
          <p:cNvPicPr>
            <a:picLocks noChangeAspect="1"/>
          </p:cNvPicPr>
          <p:nvPr/>
        </p:nvPicPr>
        <p:blipFill>
          <a:blip r:embed="rId3"/>
          <a:stretch>
            <a:fillRect/>
          </a:stretch>
        </p:blipFill>
        <p:spPr>
          <a:xfrm>
            <a:off x="7407688" y="1389986"/>
            <a:ext cx="3379106" cy="2100525"/>
          </a:xfrm>
          <a:prstGeom prst="rect">
            <a:avLst/>
          </a:prstGeom>
        </p:spPr>
      </p:pic>
      <p:cxnSp>
        <p:nvCxnSpPr>
          <p:cNvPr id="11" name="Straight Arrow Connector 10">
            <a:extLst>
              <a:ext uri="{FF2B5EF4-FFF2-40B4-BE49-F238E27FC236}">
                <a16:creationId xmlns:a16="http://schemas.microsoft.com/office/drawing/2014/main" id="{FA5AC944-7AE2-4BFD-8518-3885FE834005}"/>
              </a:ext>
            </a:extLst>
          </p:cNvPr>
          <p:cNvCxnSpPr>
            <a:cxnSpLocks/>
          </p:cNvCxnSpPr>
          <p:nvPr/>
        </p:nvCxnSpPr>
        <p:spPr>
          <a:xfrm>
            <a:off x="6577445" y="2219027"/>
            <a:ext cx="1080655"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4C59FB4-249C-445C-80BF-F918970E30C8}"/>
              </a:ext>
            </a:extLst>
          </p:cNvPr>
          <p:cNvSpPr txBox="1"/>
          <p:nvPr/>
        </p:nvSpPr>
        <p:spPr>
          <a:xfrm>
            <a:off x="7081405" y="3899073"/>
            <a:ext cx="5009745" cy="2677656"/>
          </a:xfrm>
          <a:prstGeom prst="rect">
            <a:avLst/>
          </a:prstGeom>
          <a:noFill/>
        </p:spPr>
        <p:txBody>
          <a:bodyPr wrap="square" rtlCol="0">
            <a:spAutoFit/>
          </a:bodyPr>
          <a:lstStyle/>
          <a:p>
            <a:pPr marL="285750" indent="-285750">
              <a:buFont typeface="Arial" panose="020B0604020202020204" pitchFamily="34" charset="0"/>
              <a:buChar char="•"/>
            </a:pPr>
            <a:r>
              <a:rPr lang="en-US" sz="2400" b="1" dirty="0"/>
              <a:t>Football 2022:  $252K (in progress)</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Football 2021:  $313K</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Football 2020:  $339K</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Football 2019:  $232K</a:t>
            </a:r>
          </a:p>
        </p:txBody>
      </p:sp>
      <p:pic>
        <p:nvPicPr>
          <p:cNvPr id="9" name="Picture 2" descr="Fathead Texas A&amp;M Aggies Logo Giant Removable Decal">
            <a:extLst>
              <a:ext uri="{FF2B5EF4-FFF2-40B4-BE49-F238E27FC236}">
                <a16:creationId xmlns:a16="http://schemas.microsoft.com/office/drawing/2014/main" id="{AAA9341B-A18F-4AE2-8842-AAC29D33E3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23151" y="5885234"/>
            <a:ext cx="1012250" cy="10122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Text, logo&#10;&#10;Description automatically generated with medium confidence">
            <a:extLst>
              <a:ext uri="{FF2B5EF4-FFF2-40B4-BE49-F238E27FC236}">
                <a16:creationId xmlns:a16="http://schemas.microsoft.com/office/drawing/2014/main" id="{283FB3B2-182A-4649-8DF1-7CFFC38C92FA}"/>
              </a:ext>
            </a:extLst>
          </p:cNvPr>
          <p:cNvPicPr>
            <a:picLocks noChangeAspect="1"/>
          </p:cNvPicPr>
          <p:nvPr/>
        </p:nvPicPr>
        <p:blipFill>
          <a:blip r:embed="rId5"/>
          <a:stretch>
            <a:fillRect/>
          </a:stretch>
        </p:blipFill>
        <p:spPr>
          <a:xfrm>
            <a:off x="11341710" y="32022"/>
            <a:ext cx="850290" cy="1012250"/>
          </a:xfrm>
          <a:prstGeom prst="rect">
            <a:avLst/>
          </a:prstGeom>
        </p:spPr>
      </p:pic>
    </p:spTree>
    <p:extLst>
      <p:ext uri="{BB962C8B-B14F-4D97-AF65-F5344CB8AC3E}">
        <p14:creationId xmlns:p14="http://schemas.microsoft.com/office/powerpoint/2010/main" val="414182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95DC88-50F1-4ABB-BB38-C0C99FC6AAEF}"/>
              </a:ext>
            </a:extLst>
          </p:cNvPr>
          <p:cNvSpPr>
            <a:spLocks noGrp="1"/>
          </p:cNvSpPr>
          <p:nvPr>
            <p:ph type="title"/>
          </p:nvPr>
        </p:nvSpPr>
        <p:spPr>
          <a:xfrm>
            <a:off x="1920240" y="137160"/>
            <a:ext cx="10232053" cy="1325563"/>
          </a:xfrm>
        </p:spPr>
        <p:txBody>
          <a:bodyPr/>
          <a:lstStyle/>
          <a:p>
            <a:r>
              <a:rPr lang="en-US" dirty="0"/>
              <a:t>Payment Process – 1 Payment for Seats &amp; </a:t>
            </a:r>
            <a:br>
              <a:rPr lang="en-US" dirty="0"/>
            </a:br>
            <a:r>
              <a:rPr lang="en-US" dirty="0"/>
              <a:t>Required Donations</a:t>
            </a:r>
          </a:p>
        </p:txBody>
      </p:sp>
      <p:pic>
        <p:nvPicPr>
          <p:cNvPr id="1026" name="Picture 30" descr="Graphical user interface, application&#10;&#10;Description automatically generated">
            <a:extLst>
              <a:ext uri="{FF2B5EF4-FFF2-40B4-BE49-F238E27FC236}">
                <a16:creationId xmlns:a16="http://schemas.microsoft.com/office/drawing/2014/main" id="{DA4B2B9B-9C8C-4529-967B-65C93A6E7B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5145" y="1958435"/>
            <a:ext cx="10232053" cy="4666101"/>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descr="Text, logo&#10;&#10;Description automatically generated with medium confidence">
            <a:extLst>
              <a:ext uri="{FF2B5EF4-FFF2-40B4-BE49-F238E27FC236}">
                <a16:creationId xmlns:a16="http://schemas.microsoft.com/office/drawing/2014/main" id="{9272DA1C-6A9F-46D3-8849-307718F7F5A7}"/>
              </a:ext>
            </a:extLst>
          </p:cNvPr>
          <p:cNvPicPr>
            <a:picLocks noChangeAspect="1"/>
          </p:cNvPicPr>
          <p:nvPr/>
        </p:nvPicPr>
        <p:blipFill>
          <a:blip r:embed="rId3"/>
          <a:stretch>
            <a:fillRect/>
          </a:stretch>
        </p:blipFill>
        <p:spPr>
          <a:xfrm>
            <a:off x="11238350" y="32022"/>
            <a:ext cx="953650" cy="1135297"/>
          </a:xfrm>
          <a:prstGeom prst="rect">
            <a:avLst/>
          </a:prstGeom>
        </p:spPr>
      </p:pic>
    </p:spTree>
    <p:extLst>
      <p:ext uri="{BB962C8B-B14F-4D97-AF65-F5344CB8AC3E}">
        <p14:creationId xmlns:p14="http://schemas.microsoft.com/office/powerpoint/2010/main" val="2164857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98AAD2-4438-414C-BAF7-CBD8069E811D}"/>
              </a:ext>
            </a:extLst>
          </p:cNvPr>
          <p:cNvSpPr>
            <a:spLocks noGrp="1"/>
          </p:cNvSpPr>
          <p:nvPr>
            <p:ph type="title"/>
          </p:nvPr>
        </p:nvSpPr>
        <p:spPr/>
        <p:txBody>
          <a:bodyPr/>
          <a:lstStyle/>
          <a:p>
            <a:r>
              <a:rPr lang="en-US" dirty="0"/>
              <a:t>Ongoing and Post Renewal Campaigns</a:t>
            </a:r>
          </a:p>
        </p:txBody>
      </p:sp>
      <p:pic>
        <p:nvPicPr>
          <p:cNvPr id="1026" name="Picture 5">
            <a:extLst>
              <a:ext uri="{FF2B5EF4-FFF2-40B4-BE49-F238E27FC236}">
                <a16:creationId xmlns:a16="http://schemas.microsoft.com/office/drawing/2014/main" id="{5A3EF6B1-7EEB-46D0-88DB-C9060CD443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4507" y="1071717"/>
            <a:ext cx="2960938" cy="5465271"/>
          </a:xfrm>
          <a:prstGeom prst="rect">
            <a:avLst/>
          </a:prstGeom>
          <a:ln>
            <a:solidFill>
              <a:schemeClr val="tx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15DA5D7-A71D-4B56-9D1D-E10345E71F85}"/>
              </a:ext>
            </a:extLst>
          </p:cNvPr>
          <p:cNvPicPr>
            <a:picLocks noChangeAspect="1"/>
          </p:cNvPicPr>
          <p:nvPr/>
        </p:nvPicPr>
        <p:blipFill>
          <a:blip r:embed="rId4"/>
          <a:stretch>
            <a:fillRect/>
          </a:stretch>
        </p:blipFill>
        <p:spPr>
          <a:xfrm>
            <a:off x="3055076" y="1071715"/>
            <a:ext cx="2786906" cy="5464545"/>
          </a:xfrm>
          <a:prstGeom prst="rect">
            <a:avLst/>
          </a:prstGeom>
        </p:spPr>
      </p:pic>
      <p:pic>
        <p:nvPicPr>
          <p:cNvPr id="2" name="Picture 4" descr="Text, letter&#10;&#10;Description automatically generated">
            <a:extLst>
              <a:ext uri="{FF2B5EF4-FFF2-40B4-BE49-F238E27FC236}">
                <a16:creationId xmlns:a16="http://schemas.microsoft.com/office/drawing/2014/main" id="{A7D65936-43C7-47B8-BAB2-2FF4790C5F14}"/>
              </a:ext>
            </a:extLst>
          </p:cNvPr>
          <p:cNvPicPr>
            <a:picLocks noChangeAspect="1"/>
          </p:cNvPicPr>
          <p:nvPr/>
        </p:nvPicPr>
        <p:blipFill>
          <a:blip r:embed="rId5"/>
          <a:stretch>
            <a:fillRect/>
          </a:stretch>
        </p:blipFill>
        <p:spPr>
          <a:xfrm>
            <a:off x="8987970" y="1071717"/>
            <a:ext cx="3148215" cy="5465270"/>
          </a:xfrm>
          <a:prstGeom prst="rect">
            <a:avLst/>
          </a:prstGeom>
          <a:ln>
            <a:solidFill>
              <a:schemeClr val="tx1"/>
            </a:solidFill>
          </a:ln>
          <a:effectLst>
            <a:outerShdw blurRad="292100" dist="139700" dir="2700000" algn="tl" rotWithShape="0">
              <a:srgbClr val="333333">
                <a:alpha val="65000"/>
              </a:srgbClr>
            </a:outerShdw>
          </a:effectLst>
        </p:spPr>
      </p:pic>
      <p:pic>
        <p:nvPicPr>
          <p:cNvPr id="5" name="Picture 5" descr="A picture containing text, sport, athletic game, sign&#10;&#10;Description automatically generated">
            <a:extLst>
              <a:ext uri="{FF2B5EF4-FFF2-40B4-BE49-F238E27FC236}">
                <a16:creationId xmlns:a16="http://schemas.microsoft.com/office/drawing/2014/main" id="{F36F6061-1E9F-416F-915F-5D414B14741A}"/>
              </a:ext>
            </a:extLst>
          </p:cNvPr>
          <p:cNvPicPr>
            <a:picLocks noChangeAspect="1"/>
          </p:cNvPicPr>
          <p:nvPr/>
        </p:nvPicPr>
        <p:blipFill>
          <a:blip r:embed="rId6"/>
          <a:stretch>
            <a:fillRect/>
          </a:stretch>
        </p:blipFill>
        <p:spPr>
          <a:xfrm>
            <a:off x="508359" y="1070987"/>
            <a:ext cx="2454192" cy="5465273"/>
          </a:xfrm>
          <a:prstGeom prst="rect">
            <a:avLst/>
          </a:prstGeom>
        </p:spPr>
      </p:pic>
    </p:spTree>
    <p:extLst>
      <p:ext uri="{BB962C8B-B14F-4D97-AF65-F5344CB8AC3E}">
        <p14:creationId xmlns:p14="http://schemas.microsoft.com/office/powerpoint/2010/main" val="392979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E88CF1-E5AD-4430-A7EF-8BE7FA7FC688}"/>
              </a:ext>
            </a:extLst>
          </p:cNvPr>
          <p:cNvSpPr>
            <a:spLocks noGrp="1"/>
          </p:cNvSpPr>
          <p:nvPr>
            <p:ph sz="half" idx="1"/>
          </p:nvPr>
        </p:nvSpPr>
        <p:spPr>
          <a:xfrm>
            <a:off x="1413164" y="1253143"/>
            <a:ext cx="4221647" cy="5204066"/>
          </a:xfrm>
        </p:spPr>
        <p:txBody>
          <a:bodyPr>
            <a:normAutofit fontScale="62500" lnSpcReduction="20000"/>
          </a:bodyPr>
          <a:lstStyle/>
          <a:p>
            <a:pPr>
              <a:lnSpc>
                <a:spcPct val="120000"/>
              </a:lnSpc>
            </a:pPr>
            <a:r>
              <a:rPr lang="en-US" sz="3400" dirty="0"/>
              <a:t>Sold Football 2022 Season Tickets during 2021 season</a:t>
            </a:r>
          </a:p>
          <a:p>
            <a:pPr lvl="1">
              <a:lnSpc>
                <a:spcPct val="120000"/>
              </a:lnSpc>
            </a:pPr>
            <a:endParaRPr lang="en-US" sz="3400" dirty="0">
              <a:solidFill>
                <a:schemeClr val="tx1"/>
              </a:solidFill>
            </a:endParaRPr>
          </a:p>
          <a:p>
            <a:pPr lvl="1">
              <a:lnSpc>
                <a:spcPct val="120000"/>
              </a:lnSpc>
            </a:pPr>
            <a:r>
              <a:rPr lang="en-US" sz="3400" dirty="0">
                <a:solidFill>
                  <a:schemeClr val="tx1"/>
                </a:solidFill>
              </a:rPr>
              <a:t>Over </a:t>
            </a:r>
            <a:r>
              <a:rPr lang="en-US" sz="3400" b="1" dirty="0">
                <a:solidFill>
                  <a:srgbClr val="0070C0"/>
                </a:solidFill>
              </a:rPr>
              <a:t>500</a:t>
            </a:r>
            <a:r>
              <a:rPr lang="en-US" sz="3400" dirty="0">
                <a:solidFill>
                  <a:schemeClr val="tx1"/>
                </a:solidFill>
              </a:rPr>
              <a:t> new season tickets sold in-season prior to Dec 2021</a:t>
            </a:r>
          </a:p>
          <a:p>
            <a:pPr lvl="1">
              <a:lnSpc>
                <a:spcPct val="120000"/>
              </a:lnSpc>
            </a:pPr>
            <a:endParaRPr lang="en-US" sz="3400" dirty="0">
              <a:solidFill>
                <a:schemeClr val="tx1"/>
              </a:solidFill>
            </a:endParaRPr>
          </a:p>
          <a:p>
            <a:pPr lvl="1">
              <a:lnSpc>
                <a:spcPct val="120000"/>
              </a:lnSpc>
            </a:pPr>
            <a:r>
              <a:rPr lang="en-US" sz="3400" b="1" dirty="0">
                <a:solidFill>
                  <a:srgbClr val="0070C0"/>
                </a:solidFill>
              </a:rPr>
              <a:t>$275K </a:t>
            </a:r>
            <a:r>
              <a:rPr lang="en-US" sz="3400" dirty="0">
                <a:solidFill>
                  <a:schemeClr val="tx1"/>
                </a:solidFill>
              </a:rPr>
              <a:t>in new season ticket revenue &amp; </a:t>
            </a:r>
            <a:r>
              <a:rPr lang="en-US" sz="3400" b="1" dirty="0">
                <a:solidFill>
                  <a:srgbClr val="0070C0"/>
                </a:solidFill>
              </a:rPr>
              <a:t>$418K </a:t>
            </a:r>
            <a:r>
              <a:rPr lang="en-US" sz="3400" dirty="0">
                <a:solidFill>
                  <a:schemeClr val="tx1"/>
                </a:solidFill>
              </a:rPr>
              <a:t>in donation revenue</a:t>
            </a:r>
          </a:p>
          <a:p>
            <a:pPr marL="0" indent="0">
              <a:lnSpc>
                <a:spcPct val="120000"/>
              </a:lnSpc>
              <a:buNone/>
            </a:pPr>
            <a:endParaRPr lang="en-US" sz="3400" dirty="0"/>
          </a:p>
          <a:p>
            <a:pPr>
              <a:lnSpc>
                <a:spcPct val="120000"/>
              </a:lnSpc>
            </a:pPr>
            <a:r>
              <a:rPr lang="en-US" sz="3400" dirty="0"/>
              <a:t>RSD captures ticket $ and donation $ in 1 payment</a:t>
            </a:r>
          </a:p>
          <a:p>
            <a:endParaRPr lang="en-US" dirty="0"/>
          </a:p>
          <a:p>
            <a:endParaRPr lang="en-US" dirty="0"/>
          </a:p>
          <a:p>
            <a:endParaRPr lang="en-US" dirty="0"/>
          </a:p>
        </p:txBody>
      </p:sp>
      <p:sp>
        <p:nvSpPr>
          <p:cNvPr id="4" name="Title 3">
            <a:extLst>
              <a:ext uri="{FF2B5EF4-FFF2-40B4-BE49-F238E27FC236}">
                <a16:creationId xmlns:a16="http://schemas.microsoft.com/office/drawing/2014/main" id="{E6FCD1FD-CC03-4E74-B947-8410669D2A71}"/>
              </a:ext>
            </a:extLst>
          </p:cNvPr>
          <p:cNvSpPr>
            <a:spLocks noGrp="1"/>
          </p:cNvSpPr>
          <p:nvPr>
            <p:ph type="title"/>
          </p:nvPr>
        </p:nvSpPr>
        <p:spPr/>
        <p:txBody>
          <a:bodyPr/>
          <a:lstStyle/>
          <a:p>
            <a:r>
              <a:rPr lang="en-US" dirty="0"/>
              <a:t>New Season Ticket Sales</a:t>
            </a:r>
          </a:p>
        </p:txBody>
      </p:sp>
      <p:pic>
        <p:nvPicPr>
          <p:cNvPr id="8" name="Picture 7">
            <a:extLst>
              <a:ext uri="{FF2B5EF4-FFF2-40B4-BE49-F238E27FC236}">
                <a16:creationId xmlns:a16="http://schemas.microsoft.com/office/drawing/2014/main" id="{E245E013-14AE-4EB3-BCC4-CDE041A29AC3}"/>
              </a:ext>
            </a:extLst>
          </p:cNvPr>
          <p:cNvPicPr>
            <a:picLocks noChangeAspect="1"/>
          </p:cNvPicPr>
          <p:nvPr/>
        </p:nvPicPr>
        <p:blipFill rotWithShape="1">
          <a:blip r:embed="rId3"/>
          <a:srcRect r="3536" b="3204"/>
          <a:stretch/>
        </p:blipFill>
        <p:spPr>
          <a:xfrm>
            <a:off x="6240981" y="675992"/>
            <a:ext cx="5147994" cy="3396088"/>
          </a:xfrm>
          <a:prstGeom prst="rect">
            <a:avLst/>
          </a:prstGeom>
        </p:spPr>
      </p:pic>
      <p:pic>
        <p:nvPicPr>
          <p:cNvPr id="10" name="Picture 9">
            <a:extLst>
              <a:ext uri="{FF2B5EF4-FFF2-40B4-BE49-F238E27FC236}">
                <a16:creationId xmlns:a16="http://schemas.microsoft.com/office/drawing/2014/main" id="{E3DCC9C2-EA54-4C18-87A5-75A34302A440}"/>
              </a:ext>
            </a:extLst>
          </p:cNvPr>
          <p:cNvPicPr>
            <a:picLocks noChangeAspect="1"/>
          </p:cNvPicPr>
          <p:nvPr/>
        </p:nvPicPr>
        <p:blipFill>
          <a:blip r:embed="rId4"/>
          <a:stretch>
            <a:fillRect/>
          </a:stretch>
        </p:blipFill>
        <p:spPr>
          <a:xfrm>
            <a:off x="5951020" y="1120877"/>
            <a:ext cx="5685733" cy="4255685"/>
          </a:xfrm>
          <a:prstGeom prst="rect">
            <a:avLst/>
          </a:prstGeom>
          <a:ln>
            <a:solidFill>
              <a:schemeClr val="tx1"/>
            </a:solidFill>
          </a:ln>
        </p:spPr>
      </p:pic>
      <p:pic>
        <p:nvPicPr>
          <p:cNvPr id="12" name="Picture 11">
            <a:extLst>
              <a:ext uri="{FF2B5EF4-FFF2-40B4-BE49-F238E27FC236}">
                <a16:creationId xmlns:a16="http://schemas.microsoft.com/office/drawing/2014/main" id="{1963C272-729F-4D1D-BFF4-F4BBB4830631}"/>
              </a:ext>
            </a:extLst>
          </p:cNvPr>
          <p:cNvPicPr>
            <a:picLocks noChangeAspect="1"/>
          </p:cNvPicPr>
          <p:nvPr/>
        </p:nvPicPr>
        <p:blipFill>
          <a:blip r:embed="rId5"/>
          <a:stretch>
            <a:fillRect/>
          </a:stretch>
        </p:blipFill>
        <p:spPr>
          <a:xfrm>
            <a:off x="5793739" y="1210736"/>
            <a:ext cx="6126588" cy="4255685"/>
          </a:xfrm>
          <a:prstGeom prst="rect">
            <a:avLst/>
          </a:prstGeom>
          <a:ln>
            <a:solidFill>
              <a:schemeClr val="tx1"/>
            </a:solidFill>
          </a:ln>
        </p:spPr>
      </p:pic>
      <p:pic>
        <p:nvPicPr>
          <p:cNvPr id="14" name="Picture 13">
            <a:extLst>
              <a:ext uri="{FF2B5EF4-FFF2-40B4-BE49-F238E27FC236}">
                <a16:creationId xmlns:a16="http://schemas.microsoft.com/office/drawing/2014/main" id="{0674A0E8-DF36-4026-A918-A13A84AA3BAF}"/>
              </a:ext>
            </a:extLst>
          </p:cNvPr>
          <p:cNvPicPr>
            <a:picLocks noChangeAspect="1"/>
          </p:cNvPicPr>
          <p:nvPr/>
        </p:nvPicPr>
        <p:blipFill>
          <a:blip r:embed="rId6"/>
          <a:stretch>
            <a:fillRect/>
          </a:stretch>
        </p:blipFill>
        <p:spPr>
          <a:xfrm>
            <a:off x="5667939" y="1318504"/>
            <a:ext cx="6524061" cy="4863504"/>
          </a:xfrm>
          <a:prstGeom prst="rect">
            <a:avLst/>
          </a:prstGeom>
          <a:ln>
            <a:solidFill>
              <a:schemeClr val="tx1"/>
            </a:solidFill>
          </a:ln>
        </p:spPr>
      </p:pic>
    </p:spTree>
    <p:extLst>
      <p:ext uri="{BB962C8B-B14F-4D97-AF65-F5344CB8AC3E}">
        <p14:creationId xmlns:p14="http://schemas.microsoft.com/office/powerpoint/2010/main" val="1242509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E88CF1-E5AD-4430-A7EF-8BE7FA7FC688}"/>
              </a:ext>
            </a:extLst>
          </p:cNvPr>
          <p:cNvSpPr>
            <a:spLocks noGrp="1"/>
          </p:cNvSpPr>
          <p:nvPr>
            <p:ph sz="half" idx="1"/>
          </p:nvPr>
        </p:nvSpPr>
        <p:spPr>
          <a:xfrm>
            <a:off x="1413164" y="1253143"/>
            <a:ext cx="4380575" cy="5204066"/>
          </a:xfrm>
        </p:spPr>
        <p:txBody>
          <a:bodyPr/>
          <a:lstStyle/>
          <a:p>
            <a:endParaRPr lang="en-US" dirty="0"/>
          </a:p>
          <a:p>
            <a:endParaRPr lang="en-US" dirty="0"/>
          </a:p>
          <a:p>
            <a:endParaRPr lang="en-US" dirty="0"/>
          </a:p>
        </p:txBody>
      </p:sp>
      <p:sp>
        <p:nvSpPr>
          <p:cNvPr id="4" name="Title 3">
            <a:extLst>
              <a:ext uri="{FF2B5EF4-FFF2-40B4-BE49-F238E27FC236}">
                <a16:creationId xmlns:a16="http://schemas.microsoft.com/office/drawing/2014/main" id="{E6FCD1FD-CC03-4E74-B947-8410669D2A71}"/>
              </a:ext>
            </a:extLst>
          </p:cNvPr>
          <p:cNvSpPr>
            <a:spLocks noGrp="1"/>
          </p:cNvSpPr>
          <p:nvPr>
            <p:ph type="title"/>
          </p:nvPr>
        </p:nvSpPr>
        <p:spPr>
          <a:xfrm>
            <a:off x="1920240" y="137160"/>
            <a:ext cx="9966959" cy="641053"/>
          </a:xfrm>
        </p:spPr>
        <p:txBody>
          <a:bodyPr/>
          <a:lstStyle/>
          <a:p>
            <a:r>
              <a:rPr lang="en-US" dirty="0">
                <a:latin typeface="Arial"/>
                <a:cs typeface="Arial"/>
              </a:rPr>
              <a:t>Key Take-Aways</a:t>
            </a:r>
            <a:endParaRPr lang="en-US" dirty="0"/>
          </a:p>
        </p:txBody>
      </p:sp>
      <p:sp>
        <p:nvSpPr>
          <p:cNvPr id="13" name="Content Placeholder 6">
            <a:extLst>
              <a:ext uri="{FF2B5EF4-FFF2-40B4-BE49-F238E27FC236}">
                <a16:creationId xmlns:a16="http://schemas.microsoft.com/office/drawing/2014/main" id="{99D6C7DB-6F48-431E-909D-DCCB85A92CE5}"/>
              </a:ext>
            </a:extLst>
          </p:cNvPr>
          <p:cNvSpPr txBox="1">
            <a:spLocks/>
          </p:cNvSpPr>
          <p:nvPr/>
        </p:nvSpPr>
        <p:spPr>
          <a:xfrm>
            <a:off x="1770434" y="1896894"/>
            <a:ext cx="10116765" cy="466927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262626"/>
                </a:solidFill>
                <a:latin typeface="Arial"/>
                <a:cs typeface="Arial"/>
              </a:rPr>
              <a:t>“</a:t>
            </a:r>
            <a:r>
              <a:rPr lang="en-US" b="1" dirty="0">
                <a:solidFill>
                  <a:srgbClr val="0070C0"/>
                </a:solidFill>
                <a:latin typeface="Arial"/>
                <a:cs typeface="Arial"/>
              </a:rPr>
              <a:t>Renewal Planning Group</a:t>
            </a:r>
            <a:r>
              <a:rPr lang="en-US" b="1" dirty="0">
                <a:solidFill>
                  <a:srgbClr val="262626"/>
                </a:solidFill>
                <a:latin typeface="Arial"/>
                <a:cs typeface="Arial"/>
              </a:rPr>
              <a:t>” – a must have!</a:t>
            </a:r>
          </a:p>
          <a:p>
            <a:endParaRPr lang="en-US" b="1" dirty="0">
              <a:solidFill>
                <a:srgbClr val="262626"/>
              </a:solidFill>
              <a:latin typeface="Arial"/>
              <a:cs typeface="Arial"/>
            </a:endParaRPr>
          </a:p>
          <a:p>
            <a:r>
              <a:rPr lang="en-US" b="1" dirty="0">
                <a:solidFill>
                  <a:srgbClr val="0070C0"/>
                </a:solidFill>
                <a:latin typeface="Arial"/>
                <a:cs typeface="Arial"/>
              </a:rPr>
              <a:t>Early, Ongoing, &amp; Post </a:t>
            </a:r>
            <a:r>
              <a:rPr lang="en-US" b="1" dirty="0">
                <a:solidFill>
                  <a:schemeClr val="tx1"/>
                </a:solidFill>
                <a:latin typeface="Arial"/>
                <a:cs typeface="Arial"/>
              </a:rPr>
              <a:t>Fan Communication is Key</a:t>
            </a:r>
          </a:p>
          <a:p>
            <a:endParaRPr lang="en-US" b="1" dirty="0">
              <a:solidFill>
                <a:srgbClr val="262626"/>
              </a:solidFill>
              <a:latin typeface="Arial"/>
              <a:cs typeface="Arial"/>
            </a:endParaRPr>
          </a:p>
          <a:p>
            <a:r>
              <a:rPr lang="en-US" b="1" dirty="0">
                <a:solidFill>
                  <a:srgbClr val="262626"/>
                </a:solidFill>
                <a:latin typeface="Arial"/>
                <a:cs typeface="Arial"/>
              </a:rPr>
              <a:t>Take advantage of </a:t>
            </a:r>
            <a:r>
              <a:rPr lang="en-US" b="1" dirty="0">
                <a:solidFill>
                  <a:srgbClr val="0070C0"/>
                </a:solidFill>
                <a:latin typeface="Arial"/>
                <a:cs typeface="Arial"/>
              </a:rPr>
              <a:t>additional</a:t>
            </a:r>
            <a:r>
              <a:rPr lang="en-US" b="1" dirty="0">
                <a:solidFill>
                  <a:srgbClr val="262626"/>
                </a:solidFill>
                <a:latin typeface="Arial"/>
                <a:cs typeface="Arial"/>
              </a:rPr>
              <a:t> giving opportunities</a:t>
            </a:r>
          </a:p>
          <a:p>
            <a:endParaRPr lang="en-US" b="1" dirty="0">
              <a:solidFill>
                <a:srgbClr val="262626"/>
              </a:solidFill>
              <a:latin typeface="Arial"/>
              <a:cs typeface="Arial"/>
            </a:endParaRPr>
          </a:p>
          <a:p>
            <a:r>
              <a:rPr lang="en-US" b="1" dirty="0">
                <a:solidFill>
                  <a:srgbClr val="262626"/>
                </a:solidFill>
                <a:latin typeface="Arial"/>
                <a:cs typeface="Arial"/>
              </a:rPr>
              <a:t>Push to </a:t>
            </a:r>
            <a:r>
              <a:rPr lang="en-US" b="1" dirty="0">
                <a:solidFill>
                  <a:srgbClr val="0070C0"/>
                </a:solidFill>
                <a:latin typeface="Arial"/>
                <a:cs typeface="Arial"/>
              </a:rPr>
              <a:t>sell season tickets early </a:t>
            </a:r>
            <a:r>
              <a:rPr lang="en-US" b="1" dirty="0">
                <a:solidFill>
                  <a:srgbClr val="262626"/>
                </a:solidFill>
                <a:latin typeface="Arial"/>
                <a:cs typeface="Arial"/>
              </a:rPr>
              <a:t>and in-season if possible</a:t>
            </a:r>
          </a:p>
          <a:p>
            <a:pPr marL="0" indent="0">
              <a:buNone/>
            </a:pPr>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262626"/>
              </a:solidFill>
            </a:endParaRPr>
          </a:p>
          <a:p>
            <a:endParaRPr lang="en-US" dirty="0">
              <a:solidFill>
                <a:srgbClr val="000000"/>
              </a:solidFill>
            </a:endParaRPr>
          </a:p>
          <a:p>
            <a:endParaRPr lang="en-US" dirty="0">
              <a:solidFill>
                <a:srgbClr val="000000"/>
              </a:solidFill>
            </a:endParaRPr>
          </a:p>
          <a:p>
            <a:endParaRPr lang="en-US" dirty="0"/>
          </a:p>
          <a:p>
            <a:endParaRPr lang="en-US" dirty="0"/>
          </a:p>
          <a:p>
            <a:endParaRPr lang="en-US" dirty="0"/>
          </a:p>
          <a:p>
            <a:endParaRPr lang="en-US" dirty="0"/>
          </a:p>
          <a:p>
            <a:pPr lvl="1"/>
            <a:endParaRPr lang="en-US" dirty="0"/>
          </a:p>
          <a:p>
            <a:endParaRPr lang="en-US" dirty="0"/>
          </a:p>
        </p:txBody>
      </p:sp>
      <p:pic>
        <p:nvPicPr>
          <p:cNvPr id="5" name="Picture 2" descr="Fathead Texas A&amp;M Aggies Logo Giant Removable Decal">
            <a:extLst>
              <a:ext uri="{FF2B5EF4-FFF2-40B4-BE49-F238E27FC236}">
                <a16:creationId xmlns:a16="http://schemas.microsoft.com/office/drawing/2014/main" id="{342E2AEF-59B9-4054-AE18-C1165116E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97870" y="5758774"/>
            <a:ext cx="1111000" cy="1111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ext, logo&#10;&#10;Description automatically generated with medium confidence">
            <a:extLst>
              <a:ext uri="{FF2B5EF4-FFF2-40B4-BE49-F238E27FC236}">
                <a16:creationId xmlns:a16="http://schemas.microsoft.com/office/drawing/2014/main" id="{460331CB-0154-40FF-99D7-21DF38D01417}"/>
              </a:ext>
            </a:extLst>
          </p:cNvPr>
          <p:cNvPicPr>
            <a:picLocks noChangeAspect="1"/>
          </p:cNvPicPr>
          <p:nvPr/>
        </p:nvPicPr>
        <p:blipFill>
          <a:blip r:embed="rId4"/>
          <a:stretch>
            <a:fillRect/>
          </a:stretch>
        </p:blipFill>
        <p:spPr>
          <a:xfrm>
            <a:off x="11166258" y="32022"/>
            <a:ext cx="1025742" cy="1221121"/>
          </a:xfrm>
          <a:prstGeom prst="rect">
            <a:avLst/>
          </a:prstGeom>
        </p:spPr>
      </p:pic>
    </p:spTree>
    <p:extLst>
      <p:ext uri="{BB962C8B-B14F-4D97-AF65-F5344CB8AC3E}">
        <p14:creationId xmlns:p14="http://schemas.microsoft.com/office/powerpoint/2010/main" val="2374334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A739-5A72-144A-B83C-EA7ABE4A2B6B}"/>
              </a:ext>
            </a:extLst>
          </p:cNvPr>
          <p:cNvSpPr>
            <a:spLocks noGrp="1"/>
          </p:cNvSpPr>
          <p:nvPr>
            <p:ph type="title"/>
          </p:nvPr>
        </p:nvSpPr>
        <p:spPr>
          <a:xfrm>
            <a:off x="3232705" y="1725740"/>
            <a:ext cx="6681891" cy="2476846"/>
          </a:xfrm>
        </p:spPr>
        <p:txBody>
          <a:bodyPr>
            <a:normAutofit/>
          </a:bodyPr>
          <a:lstStyle/>
          <a:p>
            <a:r>
              <a:rPr lang="en-US" dirty="0"/>
              <a:t>Justin Zenz</a:t>
            </a:r>
          </a:p>
        </p:txBody>
      </p:sp>
      <p:sp>
        <p:nvSpPr>
          <p:cNvPr id="7" name="Text Placeholder 6">
            <a:extLst>
              <a:ext uri="{FF2B5EF4-FFF2-40B4-BE49-F238E27FC236}">
                <a16:creationId xmlns:a16="http://schemas.microsoft.com/office/drawing/2014/main" id="{C2242827-22C3-834A-B5AC-E6104155C853}"/>
              </a:ext>
            </a:extLst>
          </p:cNvPr>
          <p:cNvSpPr>
            <a:spLocks noGrp="1"/>
          </p:cNvSpPr>
          <p:nvPr>
            <p:ph type="body" idx="1"/>
          </p:nvPr>
        </p:nvSpPr>
        <p:spPr>
          <a:xfrm>
            <a:off x="3232705" y="4229574"/>
            <a:ext cx="7133304" cy="1103601"/>
          </a:xfrm>
        </p:spPr>
        <p:txBody>
          <a:bodyPr/>
          <a:lstStyle/>
          <a:p>
            <a:r>
              <a:rPr lang="en-US" dirty="0"/>
              <a:t>James Madison University</a:t>
            </a:r>
          </a:p>
        </p:txBody>
      </p:sp>
      <p:pic>
        <p:nvPicPr>
          <p:cNvPr id="2050" name="Picture 2" descr="avatar for Justin Zenz">
            <a:extLst>
              <a:ext uri="{FF2B5EF4-FFF2-40B4-BE49-F238E27FC236}">
                <a16:creationId xmlns:a16="http://schemas.microsoft.com/office/drawing/2014/main" id="{F4AE7FBB-5072-4179-9C72-4C1129BE0158}"/>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15339" r="15339"/>
          <a:stretch>
            <a:fillRect/>
          </a:stretch>
        </p:blipFill>
        <p:spPr bwMode="auto">
          <a:xfrm>
            <a:off x="588359" y="1725740"/>
            <a:ext cx="2500947" cy="3607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044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1554480" y="1153391"/>
            <a:ext cx="10530147" cy="5704609"/>
          </a:xfrm>
        </p:spPr>
        <p:txBody>
          <a:bodyPr>
            <a:normAutofit fontScale="62500" lnSpcReduction="20000"/>
          </a:bodyPr>
          <a:lstStyle/>
          <a:p>
            <a:r>
              <a:rPr lang="en-US" dirty="0">
                <a:solidFill>
                  <a:schemeClr val="tx1"/>
                </a:solidFill>
              </a:rPr>
              <a:t>Synergy &amp; Collaboration between Ticket Office &amp; Duke Club</a:t>
            </a:r>
          </a:p>
          <a:p>
            <a:pPr lvl="1"/>
            <a:r>
              <a:rPr lang="en-US" dirty="0">
                <a:solidFill>
                  <a:schemeClr val="tx1"/>
                </a:solidFill>
              </a:rPr>
              <a:t>Duke Club staff member within the Ticket Office</a:t>
            </a:r>
          </a:p>
          <a:p>
            <a:pPr lvl="1"/>
            <a:r>
              <a:rPr lang="en-US" dirty="0">
                <a:solidFill>
                  <a:schemeClr val="tx1"/>
                </a:solidFill>
              </a:rPr>
              <a:t>All renewal related calls come into the Ticket Office</a:t>
            </a:r>
          </a:p>
          <a:p>
            <a:endParaRPr lang="en-US" dirty="0">
              <a:solidFill>
                <a:schemeClr val="tx1"/>
              </a:solidFill>
            </a:endParaRPr>
          </a:p>
          <a:p>
            <a:r>
              <a:rPr lang="en-US" dirty="0">
                <a:solidFill>
                  <a:schemeClr val="tx1"/>
                </a:solidFill>
              </a:rPr>
              <a:t>All donations </a:t>
            </a:r>
            <a:r>
              <a:rPr lang="en-US" b="1" dirty="0">
                <a:solidFill>
                  <a:schemeClr val="tx1"/>
                </a:solidFill>
              </a:rPr>
              <a:t>MUST</a:t>
            </a:r>
            <a:r>
              <a:rPr lang="en-US" dirty="0">
                <a:solidFill>
                  <a:schemeClr val="tx1"/>
                </a:solidFill>
              </a:rPr>
              <a:t> be processed through the Duke Club Merchant ID</a:t>
            </a:r>
          </a:p>
          <a:p>
            <a:endParaRPr lang="en-US" dirty="0">
              <a:solidFill>
                <a:schemeClr val="tx1"/>
              </a:solidFill>
            </a:endParaRPr>
          </a:p>
          <a:p>
            <a:r>
              <a:rPr lang="en-US" dirty="0">
                <a:solidFill>
                  <a:schemeClr val="tx1"/>
                </a:solidFill>
              </a:rPr>
              <a:t>Exciting change this year – moving to the </a:t>
            </a:r>
            <a:r>
              <a:rPr lang="en-US" b="1" dirty="0">
                <a:solidFill>
                  <a:schemeClr val="tx1"/>
                </a:solidFill>
              </a:rPr>
              <a:t>Sun Belt Conference</a:t>
            </a:r>
            <a:r>
              <a:rPr lang="en-US" dirty="0">
                <a:solidFill>
                  <a:schemeClr val="tx1"/>
                </a:solidFill>
              </a:rPr>
              <a:t>!</a:t>
            </a:r>
          </a:p>
          <a:p>
            <a:endParaRPr lang="en-US" dirty="0"/>
          </a:p>
          <a:p>
            <a:r>
              <a:rPr lang="en-US" dirty="0"/>
              <a:t>2,000 paid season ticket holders</a:t>
            </a:r>
          </a:p>
          <a:p>
            <a:endParaRPr lang="en-US" dirty="0"/>
          </a:p>
          <a:p>
            <a:r>
              <a:rPr lang="en-US" dirty="0"/>
              <a:t>2019 implemented our per seat contribution model; was strictly membership based for seats &amp; parking previously</a:t>
            </a:r>
          </a:p>
          <a:p>
            <a:pPr lvl="1"/>
            <a:r>
              <a:rPr lang="en-US" dirty="0"/>
              <a:t>Why the change? Tax and Jobs Cut Act of 2017</a:t>
            </a:r>
          </a:p>
          <a:p>
            <a:pPr lvl="1"/>
            <a:r>
              <a:rPr lang="en-US" dirty="0">
                <a:solidFill>
                  <a:schemeClr val="tx1"/>
                </a:solidFill>
              </a:rPr>
              <a:t>Parking is still membership based</a:t>
            </a:r>
          </a:p>
          <a:p>
            <a:pPr lvl="1"/>
            <a:endParaRPr lang="en-US" dirty="0"/>
          </a:p>
          <a:p>
            <a:r>
              <a:rPr lang="en-US" dirty="0"/>
              <a:t>In our 2</a:t>
            </a:r>
            <a:r>
              <a:rPr lang="en-US" baseline="30000" dirty="0"/>
              <a:t>nd</a:t>
            </a:r>
            <a:r>
              <a:rPr lang="en-US" dirty="0"/>
              <a:t> year including per seat contribution in season ticket renewal with RSD</a:t>
            </a:r>
          </a:p>
          <a:p>
            <a:pPr lvl="1"/>
            <a:r>
              <a:rPr lang="en-US" dirty="0">
                <a:solidFill>
                  <a:schemeClr val="tx1"/>
                </a:solidFill>
              </a:rPr>
              <a:t>Simple online renewal &amp; purchase process for the fan – 1 stop shop!</a:t>
            </a:r>
          </a:p>
          <a:p>
            <a:pPr lvl="1"/>
            <a:r>
              <a:rPr lang="en-US" dirty="0">
                <a:solidFill>
                  <a:schemeClr val="tx1"/>
                </a:solidFill>
              </a:rPr>
              <a:t>Flexibility of setting up payment plans for each separately is great</a:t>
            </a:r>
          </a:p>
          <a:p>
            <a:pPr lvl="1"/>
            <a:r>
              <a:rPr lang="en-US" dirty="0">
                <a:solidFill>
                  <a:schemeClr val="tx1"/>
                </a:solidFill>
              </a:rPr>
              <a:t>Box Office order processing is efficient &amp; easy</a:t>
            </a:r>
          </a:p>
          <a:p>
            <a:pPr lvl="2"/>
            <a:endParaRPr lang="en-US" dirty="0">
              <a:solidFill>
                <a:srgbClr val="FF0000"/>
              </a:solidFill>
            </a:endParaRPr>
          </a:p>
          <a:p>
            <a:r>
              <a:rPr lang="en-US" dirty="0">
                <a:solidFill>
                  <a:schemeClr val="tx1"/>
                </a:solidFill>
              </a:rPr>
              <a:t>New Season Ticket Sales</a:t>
            </a:r>
          </a:p>
          <a:p>
            <a:pPr lvl="2"/>
            <a:endParaRPr lang="en-US" dirty="0">
              <a:solidFill>
                <a:schemeClr val="tx1"/>
              </a:solidFill>
            </a:endParaRPr>
          </a:p>
          <a:p>
            <a:endParaRPr lang="en-US" dirty="0">
              <a:solidFill>
                <a:schemeClr val="tx1"/>
              </a:solidFill>
            </a:endParaRPr>
          </a:p>
          <a:p>
            <a:endParaRPr lang="en-US" dirty="0"/>
          </a:p>
          <a:p>
            <a:endParaRPr lang="en-US" dirty="0"/>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1920240" y="137160"/>
            <a:ext cx="10271760" cy="689691"/>
          </a:xfrm>
        </p:spPr>
        <p:txBody>
          <a:bodyPr/>
          <a:lstStyle/>
          <a:p>
            <a:r>
              <a:rPr lang="en-US" dirty="0"/>
              <a:t>Our Program…</a:t>
            </a:r>
          </a:p>
        </p:txBody>
      </p:sp>
      <p:pic>
        <p:nvPicPr>
          <p:cNvPr id="1026" name="Picture 2">
            <a:extLst>
              <a:ext uri="{FF2B5EF4-FFF2-40B4-BE49-F238E27FC236}">
                <a16:creationId xmlns:a16="http://schemas.microsoft.com/office/drawing/2014/main" id="{FA926B18-E082-4B11-929B-AEE51E0606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2871" y="6122592"/>
            <a:ext cx="1940069" cy="679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235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792B58-7A44-4549-89ED-9C391DA35F3B}"/>
              </a:ext>
            </a:extLst>
          </p:cNvPr>
          <p:cNvSpPr>
            <a:spLocks noGrp="1"/>
          </p:cNvSpPr>
          <p:nvPr>
            <p:ph type="title"/>
          </p:nvPr>
        </p:nvSpPr>
        <p:spPr/>
        <p:txBody>
          <a:bodyPr/>
          <a:lstStyle/>
          <a:p>
            <a:r>
              <a:rPr lang="en-US" dirty="0"/>
              <a:t>Our Season Ticket &amp; Per Seat Donation Model</a:t>
            </a:r>
          </a:p>
        </p:txBody>
      </p:sp>
      <p:pic>
        <p:nvPicPr>
          <p:cNvPr id="7" name="Picture 6">
            <a:extLst>
              <a:ext uri="{FF2B5EF4-FFF2-40B4-BE49-F238E27FC236}">
                <a16:creationId xmlns:a16="http://schemas.microsoft.com/office/drawing/2014/main" id="{5567C3F3-68A5-48FC-92CC-C3CE5C6B33D5}"/>
              </a:ext>
            </a:extLst>
          </p:cNvPr>
          <p:cNvPicPr>
            <a:picLocks noChangeAspect="1"/>
          </p:cNvPicPr>
          <p:nvPr/>
        </p:nvPicPr>
        <p:blipFill>
          <a:blip r:embed="rId3"/>
          <a:stretch>
            <a:fillRect/>
          </a:stretch>
        </p:blipFill>
        <p:spPr>
          <a:xfrm>
            <a:off x="2074519" y="832014"/>
            <a:ext cx="7614231" cy="6025986"/>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C0AFEA8C-6467-4AE3-8321-DD045FFDA2A6}"/>
              </a:ext>
            </a:extLst>
          </p:cNvPr>
          <p:cNvPicPr>
            <a:picLocks noChangeAspect="1"/>
          </p:cNvPicPr>
          <p:nvPr/>
        </p:nvPicPr>
        <p:blipFill>
          <a:blip r:embed="rId4"/>
          <a:stretch>
            <a:fillRect/>
          </a:stretch>
        </p:blipFill>
        <p:spPr>
          <a:xfrm>
            <a:off x="1661257" y="1187153"/>
            <a:ext cx="9244348" cy="5315708"/>
          </a:xfrm>
          <a:prstGeom prst="rect">
            <a:avLst/>
          </a:prstGeom>
          <a:ln>
            <a:noFill/>
          </a:ln>
          <a:effectLst>
            <a:outerShdw blurRad="292100" dist="139700" dir="2700000" algn="tl" rotWithShape="0">
              <a:srgbClr val="333333">
                <a:alpha val="65000"/>
              </a:srgbClr>
            </a:outerShdw>
          </a:effectLst>
        </p:spPr>
      </p:pic>
      <p:pic>
        <p:nvPicPr>
          <p:cNvPr id="5" name="Picture 2">
            <a:extLst>
              <a:ext uri="{FF2B5EF4-FFF2-40B4-BE49-F238E27FC236}">
                <a16:creationId xmlns:a16="http://schemas.microsoft.com/office/drawing/2014/main" id="{C931A259-437F-4AA5-9A02-3E960F7E5E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05605" y="6403450"/>
            <a:ext cx="1286395" cy="450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338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8EF0030E-A3B1-47FE-BD57-9F902A55C49D}"/>
              </a:ext>
            </a:extLst>
          </p:cNvPr>
          <p:cNvSpPr>
            <a:spLocks noGrp="1"/>
          </p:cNvSpPr>
          <p:nvPr>
            <p:ph type="title"/>
          </p:nvPr>
        </p:nvSpPr>
        <p:spPr>
          <a:xfrm>
            <a:off x="1920875" y="93518"/>
            <a:ext cx="9966325" cy="1325563"/>
          </a:xfrm>
        </p:spPr>
        <p:txBody>
          <a:bodyPr>
            <a:normAutofit/>
          </a:bodyPr>
          <a:lstStyle/>
          <a:p>
            <a:r>
              <a:rPr lang="en-US" dirty="0"/>
              <a:t>Renewal Launch Campaign – launched on Feb 2nd</a:t>
            </a:r>
            <a:br>
              <a:rPr lang="en-US" dirty="0"/>
            </a:br>
            <a:endParaRPr lang="en-US" dirty="0"/>
          </a:p>
        </p:txBody>
      </p:sp>
      <p:pic>
        <p:nvPicPr>
          <p:cNvPr id="3" name="Picture 2">
            <a:extLst>
              <a:ext uri="{FF2B5EF4-FFF2-40B4-BE49-F238E27FC236}">
                <a16:creationId xmlns:a16="http://schemas.microsoft.com/office/drawing/2014/main" id="{1D62DF5E-4C0B-4B4E-B3EB-6FE3ACF4B618}"/>
              </a:ext>
            </a:extLst>
          </p:cNvPr>
          <p:cNvPicPr>
            <a:picLocks noChangeAspect="1"/>
          </p:cNvPicPr>
          <p:nvPr/>
        </p:nvPicPr>
        <p:blipFill>
          <a:blip r:embed="rId2"/>
          <a:stretch>
            <a:fillRect/>
          </a:stretch>
        </p:blipFill>
        <p:spPr>
          <a:xfrm>
            <a:off x="2026470" y="718077"/>
            <a:ext cx="4164744" cy="6046405"/>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681434A5-967D-455C-99C4-CF67B8D64B7E}"/>
              </a:ext>
            </a:extLst>
          </p:cNvPr>
          <p:cNvPicPr>
            <a:picLocks noChangeAspect="1"/>
          </p:cNvPicPr>
          <p:nvPr/>
        </p:nvPicPr>
        <p:blipFill>
          <a:blip r:embed="rId3"/>
          <a:stretch>
            <a:fillRect/>
          </a:stretch>
        </p:blipFill>
        <p:spPr>
          <a:xfrm>
            <a:off x="6296809" y="718077"/>
            <a:ext cx="4753638" cy="5553850"/>
          </a:xfrm>
          <a:prstGeom prst="rect">
            <a:avLst/>
          </a:prstGeom>
          <a:ln>
            <a:noFill/>
          </a:ln>
          <a:effectLst>
            <a:outerShdw blurRad="292100" dist="139700" dir="2700000" algn="tl" rotWithShape="0">
              <a:srgbClr val="333333">
                <a:alpha val="65000"/>
              </a:srgbClr>
            </a:outerShdw>
          </a:effectLst>
        </p:spPr>
      </p:pic>
      <p:pic>
        <p:nvPicPr>
          <p:cNvPr id="6" name="Picture 2">
            <a:extLst>
              <a:ext uri="{FF2B5EF4-FFF2-40B4-BE49-F238E27FC236}">
                <a16:creationId xmlns:a16="http://schemas.microsoft.com/office/drawing/2014/main" id="{EBB974A4-25CF-4AD8-AB7F-A22EBDD19C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1750" y="6361885"/>
            <a:ext cx="1286395" cy="450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122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104635-53C7-594B-B6C1-95B05E947D65}"/>
              </a:ext>
            </a:extLst>
          </p:cNvPr>
          <p:cNvSpPr>
            <a:spLocks noGrp="1"/>
          </p:cNvSpPr>
          <p:nvPr>
            <p:ph type="title"/>
          </p:nvPr>
        </p:nvSpPr>
        <p:spPr>
          <a:xfrm>
            <a:off x="1920240" y="137160"/>
            <a:ext cx="9966959" cy="1325563"/>
          </a:xfrm>
        </p:spPr>
        <p:txBody>
          <a:bodyPr/>
          <a:lstStyle/>
          <a:p>
            <a:r>
              <a:rPr lang="en-US" dirty="0"/>
              <a:t>Our Online Renewal Form</a:t>
            </a:r>
          </a:p>
        </p:txBody>
      </p:sp>
      <p:sp>
        <p:nvSpPr>
          <p:cNvPr id="5" name="TextBox 4">
            <a:extLst>
              <a:ext uri="{FF2B5EF4-FFF2-40B4-BE49-F238E27FC236}">
                <a16:creationId xmlns:a16="http://schemas.microsoft.com/office/drawing/2014/main" id="{52BAC930-7B62-4AFD-B485-E1C8CABB3788}"/>
              </a:ext>
            </a:extLst>
          </p:cNvPr>
          <p:cNvSpPr txBox="1"/>
          <p:nvPr/>
        </p:nvSpPr>
        <p:spPr>
          <a:xfrm>
            <a:off x="1569028" y="1613080"/>
            <a:ext cx="4810990" cy="830997"/>
          </a:xfrm>
          <a:prstGeom prst="rect">
            <a:avLst/>
          </a:prstGeom>
          <a:noFill/>
        </p:spPr>
        <p:txBody>
          <a:bodyPr wrap="square" rtlCol="0">
            <a:spAutoFit/>
          </a:bodyPr>
          <a:lstStyle/>
          <a:p>
            <a:r>
              <a:rPr lang="en-US" sz="2400" b="1" u="sng" dirty="0"/>
              <a:t>Top ½</a:t>
            </a:r>
          </a:p>
          <a:p>
            <a:r>
              <a:rPr lang="en-US" sz="2400" b="1" dirty="0"/>
              <a:t>Renewable Seats &amp; Seat Donations</a:t>
            </a:r>
          </a:p>
        </p:txBody>
      </p:sp>
      <p:cxnSp>
        <p:nvCxnSpPr>
          <p:cNvPr id="8" name="Straight Arrow Connector 7">
            <a:extLst>
              <a:ext uri="{FF2B5EF4-FFF2-40B4-BE49-F238E27FC236}">
                <a16:creationId xmlns:a16="http://schemas.microsoft.com/office/drawing/2014/main" id="{AD6713BD-40EA-43B6-B9B5-4BDBFDC4DC93}"/>
              </a:ext>
            </a:extLst>
          </p:cNvPr>
          <p:cNvCxnSpPr/>
          <p:nvPr/>
        </p:nvCxnSpPr>
        <p:spPr>
          <a:xfrm>
            <a:off x="6145410" y="2233655"/>
            <a:ext cx="966355"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B4142AE-120D-4EC7-8A70-4DA86599E05F}"/>
              </a:ext>
            </a:extLst>
          </p:cNvPr>
          <p:cNvPicPr>
            <a:picLocks noChangeAspect="1"/>
          </p:cNvPicPr>
          <p:nvPr/>
        </p:nvPicPr>
        <p:blipFill>
          <a:blip r:embed="rId2"/>
          <a:stretch>
            <a:fillRect/>
          </a:stretch>
        </p:blipFill>
        <p:spPr>
          <a:xfrm>
            <a:off x="7201340" y="72480"/>
            <a:ext cx="4861465" cy="6648360"/>
          </a:xfrm>
          <a:prstGeom prst="rect">
            <a:avLst/>
          </a:prstGeom>
          <a:ln>
            <a:solidFill>
              <a:schemeClr val="tx1"/>
            </a:solidFill>
          </a:ln>
        </p:spPr>
      </p:pic>
      <p:sp>
        <p:nvSpPr>
          <p:cNvPr id="9" name="Rectangle 8">
            <a:extLst>
              <a:ext uri="{FF2B5EF4-FFF2-40B4-BE49-F238E27FC236}">
                <a16:creationId xmlns:a16="http://schemas.microsoft.com/office/drawing/2014/main" id="{7E7950C5-60D0-4973-9728-5C3C7BAD498B}"/>
              </a:ext>
            </a:extLst>
          </p:cNvPr>
          <p:cNvSpPr/>
          <p:nvPr/>
        </p:nvSpPr>
        <p:spPr>
          <a:xfrm>
            <a:off x="7199054" y="48396"/>
            <a:ext cx="4863751" cy="3969126"/>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9C34062-03E6-4752-A99C-1610EC515C70}"/>
              </a:ext>
            </a:extLst>
          </p:cNvPr>
          <p:cNvSpPr txBox="1"/>
          <p:nvPr/>
        </p:nvSpPr>
        <p:spPr>
          <a:xfrm>
            <a:off x="1489364" y="4397748"/>
            <a:ext cx="4890654" cy="1200329"/>
          </a:xfrm>
          <a:prstGeom prst="rect">
            <a:avLst/>
          </a:prstGeom>
          <a:noFill/>
        </p:spPr>
        <p:txBody>
          <a:bodyPr wrap="square" rtlCol="0">
            <a:spAutoFit/>
          </a:bodyPr>
          <a:lstStyle/>
          <a:p>
            <a:r>
              <a:rPr lang="en-US" sz="2400" b="1" u="sng" dirty="0"/>
              <a:t>Bottom ½</a:t>
            </a:r>
          </a:p>
          <a:p>
            <a:r>
              <a:rPr lang="en-US" sz="2400" b="1" dirty="0"/>
              <a:t>Additional donations &amp; Payment Options</a:t>
            </a:r>
          </a:p>
        </p:txBody>
      </p:sp>
      <p:cxnSp>
        <p:nvCxnSpPr>
          <p:cNvPr id="11" name="Straight Arrow Connector 10">
            <a:extLst>
              <a:ext uri="{FF2B5EF4-FFF2-40B4-BE49-F238E27FC236}">
                <a16:creationId xmlns:a16="http://schemas.microsoft.com/office/drawing/2014/main" id="{269A336A-705F-489C-BD8B-33387C70A618}"/>
              </a:ext>
            </a:extLst>
          </p:cNvPr>
          <p:cNvCxnSpPr>
            <a:cxnSpLocks/>
          </p:cNvCxnSpPr>
          <p:nvPr/>
        </p:nvCxnSpPr>
        <p:spPr>
          <a:xfrm>
            <a:off x="5865779" y="5005535"/>
            <a:ext cx="1335561"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57E34C6-0499-4FC5-90A3-430B23D8404B}"/>
              </a:ext>
            </a:extLst>
          </p:cNvPr>
          <p:cNvSpPr/>
          <p:nvPr/>
        </p:nvSpPr>
        <p:spPr>
          <a:xfrm>
            <a:off x="7205391" y="4082202"/>
            <a:ext cx="4890654" cy="2662722"/>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55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104635-53C7-594B-B6C1-95B05E947D65}"/>
              </a:ext>
            </a:extLst>
          </p:cNvPr>
          <p:cNvSpPr>
            <a:spLocks noGrp="1"/>
          </p:cNvSpPr>
          <p:nvPr>
            <p:ph type="title"/>
          </p:nvPr>
        </p:nvSpPr>
        <p:spPr>
          <a:xfrm>
            <a:off x="1920240" y="137160"/>
            <a:ext cx="9966959" cy="1325563"/>
          </a:xfrm>
        </p:spPr>
        <p:txBody>
          <a:bodyPr/>
          <a:lstStyle/>
          <a:p>
            <a:r>
              <a:rPr lang="en-US" dirty="0"/>
              <a:t>Our Online Renewal Form – the Donation Ask</a:t>
            </a:r>
          </a:p>
        </p:txBody>
      </p:sp>
      <p:pic>
        <p:nvPicPr>
          <p:cNvPr id="3" name="Picture 2">
            <a:extLst>
              <a:ext uri="{FF2B5EF4-FFF2-40B4-BE49-F238E27FC236}">
                <a16:creationId xmlns:a16="http://schemas.microsoft.com/office/drawing/2014/main" id="{1E867568-AEB3-4CCC-8D2C-02DC21AE2D34}"/>
              </a:ext>
            </a:extLst>
          </p:cNvPr>
          <p:cNvPicPr>
            <a:picLocks noChangeAspect="1"/>
          </p:cNvPicPr>
          <p:nvPr/>
        </p:nvPicPr>
        <p:blipFill>
          <a:blip r:embed="rId2"/>
          <a:stretch>
            <a:fillRect/>
          </a:stretch>
        </p:blipFill>
        <p:spPr>
          <a:xfrm>
            <a:off x="1461574" y="1428964"/>
            <a:ext cx="5702258" cy="4358772"/>
          </a:xfrm>
          <a:prstGeom prst="rect">
            <a:avLst/>
          </a:prstGeom>
          <a:ln>
            <a:noFill/>
          </a:ln>
          <a:effectLst>
            <a:outerShdw blurRad="292100" dist="139700" dir="2700000" algn="tl" rotWithShape="0">
              <a:srgbClr val="333333">
                <a:alpha val="65000"/>
              </a:srgbClr>
            </a:outerShdw>
          </a:effectLst>
        </p:spPr>
      </p:pic>
      <p:grpSp>
        <p:nvGrpSpPr>
          <p:cNvPr id="15" name="Group 14">
            <a:extLst>
              <a:ext uri="{FF2B5EF4-FFF2-40B4-BE49-F238E27FC236}">
                <a16:creationId xmlns:a16="http://schemas.microsoft.com/office/drawing/2014/main" id="{52515D42-5E61-4E64-BEE9-B40E346A995D}"/>
              </a:ext>
            </a:extLst>
          </p:cNvPr>
          <p:cNvGrpSpPr/>
          <p:nvPr/>
        </p:nvGrpSpPr>
        <p:grpSpPr>
          <a:xfrm>
            <a:off x="4732737" y="709417"/>
            <a:ext cx="7284633" cy="5694033"/>
            <a:chOff x="4826255" y="799941"/>
            <a:chExt cx="7284633" cy="5694033"/>
          </a:xfrm>
        </p:grpSpPr>
        <p:pic>
          <p:nvPicPr>
            <p:cNvPr id="8" name="Picture 7">
              <a:extLst>
                <a:ext uri="{FF2B5EF4-FFF2-40B4-BE49-F238E27FC236}">
                  <a16:creationId xmlns:a16="http://schemas.microsoft.com/office/drawing/2014/main" id="{E5EB89F4-BE7D-4C1C-9B7C-A7B3A24F9CE9}"/>
                </a:ext>
              </a:extLst>
            </p:cNvPr>
            <p:cNvPicPr>
              <a:picLocks noChangeAspect="1"/>
            </p:cNvPicPr>
            <p:nvPr/>
          </p:nvPicPr>
          <p:blipFill>
            <a:blip r:embed="rId3"/>
            <a:stretch>
              <a:fillRect/>
            </a:stretch>
          </p:blipFill>
          <p:spPr>
            <a:xfrm>
              <a:off x="7431980" y="799941"/>
              <a:ext cx="4678908" cy="5694033"/>
            </a:xfrm>
            <a:prstGeom prst="rect">
              <a:avLst/>
            </a:prstGeom>
            <a:ln>
              <a:noFill/>
            </a:ln>
            <a:effectLst>
              <a:outerShdw blurRad="292100" dist="139700" dir="2700000" algn="tl" rotWithShape="0">
                <a:srgbClr val="333333">
                  <a:alpha val="65000"/>
                </a:srgbClr>
              </a:outerShdw>
            </a:effectLst>
          </p:spPr>
        </p:pic>
        <p:cxnSp>
          <p:nvCxnSpPr>
            <p:cNvPr id="11" name="Straight Arrow Connector 10">
              <a:extLst>
                <a:ext uri="{FF2B5EF4-FFF2-40B4-BE49-F238E27FC236}">
                  <a16:creationId xmlns:a16="http://schemas.microsoft.com/office/drawing/2014/main" id="{5233E0A1-C663-429D-8E4E-AADF77908995}"/>
                </a:ext>
              </a:extLst>
            </p:cNvPr>
            <p:cNvCxnSpPr>
              <a:cxnSpLocks/>
            </p:cNvCxnSpPr>
            <p:nvPr/>
          </p:nvCxnSpPr>
          <p:spPr>
            <a:xfrm>
              <a:off x="4826255" y="2495418"/>
              <a:ext cx="2605725"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7" name="Picture 2">
            <a:extLst>
              <a:ext uri="{FF2B5EF4-FFF2-40B4-BE49-F238E27FC236}">
                <a16:creationId xmlns:a16="http://schemas.microsoft.com/office/drawing/2014/main" id="{AA55D83E-ADFA-4B7B-9A2B-E0B219F9B4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05605" y="6403450"/>
            <a:ext cx="1286395" cy="45087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A38C1CF-62F7-4EC8-90DF-44587B1BF858}"/>
              </a:ext>
            </a:extLst>
          </p:cNvPr>
          <p:cNvSpPr/>
          <p:nvPr/>
        </p:nvSpPr>
        <p:spPr>
          <a:xfrm>
            <a:off x="10297545" y="5486400"/>
            <a:ext cx="1035178" cy="301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8829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98AAD2-4438-414C-BAF7-CBD8069E811D}"/>
              </a:ext>
            </a:extLst>
          </p:cNvPr>
          <p:cNvSpPr>
            <a:spLocks noGrp="1"/>
          </p:cNvSpPr>
          <p:nvPr>
            <p:ph type="title"/>
          </p:nvPr>
        </p:nvSpPr>
        <p:spPr/>
        <p:txBody>
          <a:bodyPr/>
          <a:lstStyle/>
          <a:p>
            <a:r>
              <a:rPr lang="en-US" dirty="0"/>
              <a:t>Thank you for renewing – post renewal campaigns</a:t>
            </a:r>
          </a:p>
        </p:txBody>
      </p:sp>
      <p:pic>
        <p:nvPicPr>
          <p:cNvPr id="3" name="Picture 2">
            <a:extLst>
              <a:ext uri="{FF2B5EF4-FFF2-40B4-BE49-F238E27FC236}">
                <a16:creationId xmlns:a16="http://schemas.microsoft.com/office/drawing/2014/main" id="{A0D748AB-27DC-44E6-9EC8-99E3B50EFC52}"/>
              </a:ext>
            </a:extLst>
          </p:cNvPr>
          <p:cNvPicPr>
            <a:picLocks noChangeAspect="1"/>
          </p:cNvPicPr>
          <p:nvPr/>
        </p:nvPicPr>
        <p:blipFill>
          <a:blip r:embed="rId2"/>
          <a:stretch>
            <a:fillRect/>
          </a:stretch>
        </p:blipFill>
        <p:spPr>
          <a:xfrm>
            <a:off x="2034599" y="768485"/>
            <a:ext cx="3522158" cy="6089515"/>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18895A0B-AA6E-4F5C-BE1D-A5B84442E426}"/>
              </a:ext>
            </a:extLst>
          </p:cNvPr>
          <p:cNvPicPr>
            <a:picLocks noChangeAspect="1"/>
          </p:cNvPicPr>
          <p:nvPr/>
        </p:nvPicPr>
        <p:blipFill>
          <a:blip r:embed="rId3"/>
          <a:stretch>
            <a:fillRect/>
          </a:stretch>
        </p:blipFill>
        <p:spPr>
          <a:xfrm>
            <a:off x="5707107" y="759254"/>
            <a:ext cx="6180092" cy="4677663"/>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B87960C8-0B08-4CCF-83EB-EA2A33B3BD51}"/>
              </a:ext>
            </a:extLst>
          </p:cNvPr>
          <p:cNvPicPr>
            <a:picLocks noChangeAspect="1"/>
          </p:cNvPicPr>
          <p:nvPr/>
        </p:nvPicPr>
        <p:blipFill>
          <a:blip r:embed="rId4"/>
          <a:stretch>
            <a:fillRect/>
          </a:stretch>
        </p:blipFill>
        <p:spPr>
          <a:xfrm>
            <a:off x="6276108" y="1177005"/>
            <a:ext cx="5153891" cy="5680995"/>
          </a:xfrm>
          <a:prstGeom prst="rect">
            <a:avLst/>
          </a:prstGeom>
          <a:ln>
            <a:noFill/>
          </a:ln>
          <a:effectLst>
            <a:outerShdw blurRad="292100" dist="139700" dir="2700000" algn="tl" rotWithShape="0">
              <a:srgbClr val="333333">
                <a:alpha val="65000"/>
              </a:srgbClr>
            </a:outerShdw>
          </a:effectLst>
        </p:spPr>
      </p:pic>
      <p:cxnSp>
        <p:nvCxnSpPr>
          <p:cNvPr id="5" name="Straight Arrow Connector 4">
            <a:extLst>
              <a:ext uri="{FF2B5EF4-FFF2-40B4-BE49-F238E27FC236}">
                <a16:creationId xmlns:a16="http://schemas.microsoft.com/office/drawing/2014/main" id="{44F53305-9361-4D28-8EC9-14B9130D4AE7}"/>
              </a:ext>
            </a:extLst>
          </p:cNvPr>
          <p:cNvCxnSpPr>
            <a:cxnSpLocks/>
          </p:cNvCxnSpPr>
          <p:nvPr/>
        </p:nvCxnSpPr>
        <p:spPr>
          <a:xfrm flipV="1">
            <a:off x="3626427" y="3429000"/>
            <a:ext cx="2182091" cy="32918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5CF077A-F88D-4921-BDE3-C3AD50A3315F}"/>
              </a:ext>
            </a:extLst>
          </p:cNvPr>
          <p:cNvCxnSpPr>
            <a:cxnSpLocks/>
          </p:cNvCxnSpPr>
          <p:nvPr/>
        </p:nvCxnSpPr>
        <p:spPr>
          <a:xfrm flipV="1">
            <a:off x="5350419" y="5083430"/>
            <a:ext cx="1027100" cy="163741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2153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98AAD2-4438-414C-BAF7-CBD8069E811D}"/>
              </a:ext>
            </a:extLst>
          </p:cNvPr>
          <p:cNvSpPr>
            <a:spLocks noGrp="1"/>
          </p:cNvSpPr>
          <p:nvPr>
            <p:ph type="title"/>
          </p:nvPr>
        </p:nvSpPr>
        <p:spPr/>
        <p:txBody>
          <a:bodyPr/>
          <a:lstStyle/>
          <a:p>
            <a:r>
              <a:rPr lang="en-US" dirty="0"/>
              <a:t>Thank you for renewing – post renewal campaigns</a:t>
            </a:r>
          </a:p>
        </p:txBody>
      </p:sp>
      <p:pic>
        <p:nvPicPr>
          <p:cNvPr id="3" name="Picture 2">
            <a:extLst>
              <a:ext uri="{FF2B5EF4-FFF2-40B4-BE49-F238E27FC236}">
                <a16:creationId xmlns:a16="http://schemas.microsoft.com/office/drawing/2014/main" id="{A0D748AB-27DC-44E6-9EC8-99E3B50EFC52}"/>
              </a:ext>
            </a:extLst>
          </p:cNvPr>
          <p:cNvPicPr>
            <a:picLocks noChangeAspect="1"/>
          </p:cNvPicPr>
          <p:nvPr/>
        </p:nvPicPr>
        <p:blipFill>
          <a:blip r:embed="rId2"/>
          <a:stretch>
            <a:fillRect/>
          </a:stretch>
        </p:blipFill>
        <p:spPr>
          <a:xfrm>
            <a:off x="2002149" y="768485"/>
            <a:ext cx="3522158" cy="6089515"/>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E12DD556-8082-4E33-AA88-CAFF450FFBD0}"/>
              </a:ext>
            </a:extLst>
          </p:cNvPr>
          <p:cNvPicPr>
            <a:picLocks noChangeAspect="1"/>
          </p:cNvPicPr>
          <p:nvPr/>
        </p:nvPicPr>
        <p:blipFill>
          <a:blip r:embed="rId3"/>
          <a:stretch>
            <a:fillRect/>
          </a:stretch>
        </p:blipFill>
        <p:spPr>
          <a:xfrm>
            <a:off x="2002149" y="3429000"/>
            <a:ext cx="3522158" cy="3390684"/>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96FE1996-9FCE-4E0C-8B1B-6A8BEBE70034}"/>
              </a:ext>
            </a:extLst>
          </p:cNvPr>
          <p:cNvPicPr>
            <a:picLocks noChangeAspect="1"/>
          </p:cNvPicPr>
          <p:nvPr/>
        </p:nvPicPr>
        <p:blipFill>
          <a:blip r:embed="rId4"/>
          <a:stretch>
            <a:fillRect/>
          </a:stretch>
        </p:blipFill>
        <p:spPr>
          <a:xfrm>
            <a:off x="6439224" y="768485"/>
            <a:ext cx="4107549" cy="5908616"/>
          </a:xfrm>
          <a:prstGeom prst="rect">
            <a:avLst/>
          </a:prstGeom>
          <a:ln>
            <a:noFill/>
          </a:ln>
          <a:effectLst>
            <a:outerShdw blurRad="292100" dist="139700" dir="2700000" algn="tl" rotWithShape="0">
              <a:srgbClr val="333333">
                <a:alpha val="65000"/>
              </a:srgbClr>
            </a:outerShdw>
          </a:effectLst>
        </p:spPr>
      </p:pic>
      <p:pic>
        <p:nvPicPr>
          <p:cNvPr id="7" name="Picture 2">
            <a:extLst>
              <a:ext uri="{FF2B5EF4-FFF2-40B4-BE49-F238E27FC236}">
                <a16:creationId xmlns:a16="http://schemas.microsoft.com/office/drawing/2014/main" id="{CABB642C-44AD-41F7-9C00-79801F28BB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64040" y="6361885"/>
            <a:ext cx="1286395" cy="450877"/>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8F4C39BA-D297-44C1-A2A4-FAAED57047C3}"/>
              </a:ext>
            </a:extLst>
          </p:cNvPr>
          <p:cNvCxnSpPr>
            <a:cxnSpLocks/>
          </p:cNvCxnSpPr>
          <p:nvPr/>
        </p:nvCxnSpPr>
        <p:spPr>
          <a:xfrm flipV="1">
            <a:off x="4228326" y="3605645"/>
            <a:ext cx="2210898" cy="241449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72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F3D16E-8644-4E95-8245-9802B212BB61}"/>
              </a:ext>
            </a:extLst>
          </p:cNvPr>
          <p:cNvSpPr>
            <a:spLocks noGrp="1"/>
          </p:cNvSpPr>
          <p:nvPr>
            <p:ph idx="1"/>
          </p:nvPr>
        </p:nvSpPr>
        <p:spPr>
          <a:xfrm>
            <a:off x="1570402" y="1307897"/>
            <a:ext cx="4035837" cy="4727002"/>
          </a:xfrm>
        </p:spPr>
        <p:txBody>
          <a:bodyPr/>
          <a:lstStyle/>
          <a:p>
            <a:r>
              <a:rPr lang="en-US" dirty="0"/>
              <a:t>More info is better – include your Season Ticket &amp; Per Seat Contribution chart in purchase process</a:t>
            </a:r>
          </a:p>
          <a:p>
            <a:endParaRPr lang="en-US" dirty="0"/>
          </a:p>
          <a:p>
            <a:r>
              <a:rPr lang="en-US" dirty="0"/>
              <a:t>RSD allows flexible payments plans for tickets vs. donations</a:t>
            </a:r>
          </a:p>
          <a:p>
            <a:pPr marL="0" indent="0">
              <a:buNone/>
            </a:pPr>
            <a:endParaRPr lang="en-US" dirty="0"/>
          </a:p>
        </p:txBody>
      </p:sp>
      <p:sp>
        <p:nvSpPr>
          <p:cNvPr id="3" name="Title 2">
            <a:extLst>
              <a:ext uri="{FF2B5EF4-FFF2-40B4-BE49-F238E27FC236}">
                <a16:creationId xmlns:a16="http://schemas.microsoft.com/office/drawing/2014/main" id="{8A3FEF05-DA90-49E5-A13D-8D6B5C08316C}"/>
              </a:ext>
            </a:extLst>
          </p:cNvPr>
          <p:cNvSpPr>
            <a:spLocks noGrp="1"/>
          </p:cNvSpPr>
          <p:nvPr>
            <p:ph type="title"/>
          </p:nvPr>
        </p:nvSpPr>
        <p:spPr>
          <a:xfrm>
            <a:off x="1920240" y="137161"/>
            <a:ext cx="9874389" cy="698446"/>
          </a:xfrm>
        </p:spPr>
        <p:txBody>
          <a:bodyPr/>
          <a:lstStyle/>
          <a:p>
            <a:r>
              <a:rPr lang="en-US" dirty="0"/>
              <a:t>New Season Ticket Sales</a:t>
            </a:r>
          </a:p>
        </p:txBody>
      </p:sp>
      <p:pic>
        <p:nvPicPr>
          <p:cNvPr id="5" name="Picture 4">
            <a:extLst>
              <a:ext uri="{FF2B5EF4-FFF2-40B4-BE49-F238E27FC236}">
                <a16:creationId xmlns:a16="http://schemas.microsoft.com/office/drawing/2014/main" id="{069FA541-BDCA-41E2-B6EA-8EDA9D55A37E}"/>
              </a:ext>
            </a:extLst>
          </p:cNvPr>
          <p:cNvPicPr>
            <a:picLocks noChangeAspect="1"/>
          </p:cNvPicPr>
          <p:nvPr/>
        </p:nvPicPr>
        <p:blipFill>
          <a:blip r:embed="rId2"/>
          <a:stretch>
            <a:fillRect/>
          </a:stretch>
        </p:blipFill>
        <p:spPr>
          <a:xfrm>
            <a:off x="6750621" y="621957"/>
            <a:ext cx="4718290" cy="6098883"/>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C417AA74-3186-4229-BC9E-DFFC7B510A76}"/>
              </a:ext>
            </a:extLst>
          </p:cNvPr>
          <p:cNvPicPr>
            <a:picLocks noChangeAspect="1"/>
          </p:cNvPicPr>
          <p:nvPr/>
        </p:nvPicPr>
        <p:blipFill>
          <a:blip r:embed="rId3"/>
          <a:stretch>
            <a:fillRect/>
          </a:stretch>
        </p:blipFill>
        <p:spPr>
          <a:xfrm>
            <a:off x="5823085" y="728781"/>
            <a:ext cx="6304626" cy="58852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375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877FF4-A73A-466F-8562-14151D7C7941}"/>
              </a:ext>
            </a:extLst>
          </p:cNvPr>
          <p:cNvSpPr>
            <a:spLocks noGrp="1"/>
          </p:cNvSpPr>
          <p:nvPr>
            <p:ph idx="1"/>
          </p:nvPr>
        </p:nvSpPr>
        <p:spPr/>
        <p:txBody>
          <a:bodyPr/>
          <a:lstStyle/>
          <a:p>
            <a:r>
              <a:rPr lang="en-US" dirty="0"/>
              <a:t>RSD is effective at collecting the per seat donation at time of purchase</a:t>
            </a:r>
          </a:p>
          <a:p>
            <a:endParaRPr lang="en-US" dirty="0"/>
          </a:p>
          <a:p>
            <a:r>
              <a:rPr lang="en-US" dirty="0"/>
              <a:t>RSD works and does the job, but there are some limitations – consult with your EOS and CP</a:t>
            </a:r>
          </a:p>
          <a:p>
            <a:endParaRPr lang="en-US" dirty="0"/>
          </a:p>
          <a:p>
            <a:r>
              <a:rPr lang="en-US" dirty="0"/>
              <a:t>Recommendation: look at other opportunities for additional donation asks throughout the process</a:t>
            </a:r>
          </a:p>
          <a:p>
            <a:endParaRPr lang="en-US" dirty="0"/>
          </a:p>
          <a:p>
            <a:r>
              <a:rPr lang="en-US" dirty="0"/>
              <a:t>Recommendation: fan education &amp; communication is key throughout the process</a:t>
            </a:r>
          </a:p>
          <a:p>
            <a:endParaRPr lang="en-US" dirty="0"/>
          </a:p>
        </p:txBody>
      </p:sp>
      <p:sp>
        <p:nvSpPr>
          <p:cNvPr id="3" name="Title 2">
            <a:extLst>
              <a:ext uri="{FF2B5EF4-FFF2-40B4-BE49-F238E27FC236}">
                <a16:creationId xmlns:a16="http://schemas.microsoft.com/office/drawing/2014/main" id="{DE7BB7D9-E090-4D04-990F-C88B80865AA7}"/>
              </a:ext>
            </a:extLst>
          </p:cNvPr>
          <p:cNvSpPr>
            <a:spLocks noGrp="1"/>
          </p:cNvSpPr>
          <p:nvPr>
            <p:ph type="title"/>
          </p:nvPr>
        </p:nvSpPr>
        <p:spPr/>
        <p:txBody>
          <a:bodyPr/>
          <a:lstStyle/>
          <a:p>
            <a:r>
              <a:rPr lang="en-US" dirty="0"/>
              <a:t>Summary &amp; Recommendations</a:t>
            </a:r>
          </a:p>
        </p:txBody>
      </p:sp>
      <p:pic>
        <p:nvPicPr>
          <p:cNvPr id="4" name="Picture 2">
            <a:extLst>
              <a:ext uri="{FF2B5EF4-FFF2-40B4-BE49-F238E27FC236}">
                <a16:creationId xmlns:a16="http://schemas.microsoft.com/office/drawing/2014/main" id="{D66801E8-76E4-4807-A5A0-52E67B9B3B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05605" y="6403450"/>
            <a:ext cx="1286395" cy="450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012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A739-5A72-144A-B83C-EA7ABE4A2B6B}"/>
              </a:ext>
            </a:extLst>
          </p:cNvPr>
          <p:cNvSpPr>
            <a:spLocks noGrp="1"/>
          </p:cNvSpPr>
          <p:nvPr>
            <p:ph type="title"/>
          </p:nvPr>
        </p:nvSpPr>
        <p:spPr>
          <a:xfrm>
            <a:off x="3121866" y="1725740"/>
            <a:ext cx="6681891" cy="2476846"/>
          </a:xfrm>
        </p:spPr>
        <p:txBody>
          <a:bodyPr>
            <a:normAutofit/>
          </a:bodyPr>
          <a:lstStyle/>
          <a:p>
            <a:r>
              <a:rPr lang="en-US" dirty="0"/>
              <a:t>Grant Duncan</a:t>
            </a:r>
          </a:p>
        </p:txBody>
      </p:sp>
      <p:sp>
        <p:nvSpPr>
          <p:cNvPr id="7" name="Text Placeholder 6">
            <a:extLst>
              <a:ext uri="{FF2B5EF4-FFF2-40B4-BE49-F238E27FC236}">
                <a16:creationId xmlns:a16="http://schemas.microsoft.com/office/drawing/2014/main" id="{C2242827-22C3-834A-B5AC-E6104155C853}"/>
              </a:ext>
            </a:extLst>
          </p:cNvPr>
          <p:cNvSpPr>
            <a:spLocks noGrp="1"/>
          </p:cNvSpPr>
          <p:nvPr>
            <p:ph type="body" idx="1"/>
          </p:nvPr>
        </p:nvSpPr>
        <p:spPr>
          <a:xfrm>
            <a:off x="3121866" y="4229574"/>
            <a:ext cx="7133304" cy="1103601"/>
          </a:xfrm>
        </p:spPr>
        <p:txBody>
          <a:bodyPr/>
          <a:lstStyle/>
          <a:p>
            <a:r>
              <a:rPr lang="en-US" dirty="0"/>
              <a:t>Virginia Tech</a:t>
            </a:r>
          </a:p>
        </p:txBody>
      </p:sp>
      <p:pic>
        <p:nvPicPr>
          <p:cNvPr id="2" name="Picture 2">
            <a:extLst>
              <a:ext uri="{FF2B5EF4-FFF2-40B4-BE49-F238E27FC236}">
                <a16:creationId xmlns:a16="http://schemas.microsoft.com/office/drawing/2014/main" id="{4399040E-3874-4F2F-A08B-2C19B3846B18}"/>
              </a:ext>
            </a:extLst>
          </p:cNvPr>
          <p:cNvPicPr>
            <a:picLocks noGrp="1" noChangeAspect="1"/>
          </p:cNvPicPr>
          <p:nvPr>
            <p:ph type="pic" sz="quarter" idx="10"/>
          </p:nvPr>
        </p:nvPicPr>
        <p:blipFill rotWithShape="1">
          <a:blip r:embed="rId2"/>
          <a:srcRect l="26723" t="-312" r="27059" b="31546"/>
          <a:stretch/>
        </p:blipFill>
        <p:spPr>
          <a:xfrm>
            <a:off x="450306" y="2694214"/>
            <a:ext cx="2501196" cy="248068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652111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67768C-65FA-467C-8B4C-C650AD3ACCA2}"/>
              </a:ext>
            </a:extLst>
          </p:cNvPr>
          <p:cNvSpPr>
            <a:spLocks noGrp="1"/>
          </p:cNvSpPr>
          <p:nvPr>
            <p:ph idx="1"/>
          </p:nvPr>
        </p:nvSpPr>
        <p:spPr>
          <a:xfrm>
            <a:off x="1825633" y="1793801"/>
            <a:ext cx="10505105" cy="5152168"/>
          </a:xfrm>
        </p:spPr>
        <p:txBody>
          <a:bodyPr vert="horz" lIns="91440" tIns="45720" rIns="91440" bIns="45720" rtlCol="0" anchor="t">
            <a:normAutofit fontScale="77500" lnSpcReduction="20000"/>
          </a:bodyPr>
          <a:lstStyle/>
          <a:p>
            <a:pPr>
              <a:buNone/>
            </a:pPr>
            <a:r>
              <a:rPr lang="en-US" b="1" dirty="0">
                <a:latin typeface="Arial"/>
                <a:cs typeface="Arial"/>
              </a:rPr>
              <a:t>Evolution of External Ops</a:t>
            </a:r>
            <a:endParaRPr lang="en-US" dirty="0">
              <a:latin typeface="Arial"/>
              <a:cs typeface="Arial"/>
            </a:endParaRPr>
          </a:p>
          <a:p>
            <a:pPr>
              <a:buFont typeface="Wingdings"/>
              <a:buChar char="§"/>
            </a:pPr>
            <a:r>
              <a:rPr lang="en-US" dirty="0">
                <a:latin typeface="Arial"/>
                <a:cs typeface="Arial"/>
              </a:rPr>
              <a:t>Integrated business model / All revenue buckets under one umbrella</a:t>
            </a:r>
          </a:p>
          <a:p>
            <a:pPr indent="0">
              <a:buNone/>
            </a:pPr>
            <a:br>
              <a:rPr lang="en-US" dirty="0"/>
            </a:br>
            <a:endParaRPr lang="en-US" dirty="0"/>
          </a:p>
          <a:p>
            <a:pPr>
              <a:lnSpc>
                <a:spcPct val="120000"/>
              </a:lnSpc>
              <a:buNone/>
            </a:pPr>
            <a:r>
              <a:rPr lang="en-US" b="1" dirty="0">
                <a:latin typeface="Arial"/>
                <a:cs typeface="Arial"/>
              </a:rPr>
              <a:t>Everyone is Responsible for Revenue</a:t>
            </a:r>
            <a:r>
              <a:rPr lang="en-US" dirty="0">
                <a:latin typeface="Arial"/>
                <a:cs typeface="Arial"/>
              </a:rPr>
              <a:t> → Digital strategy, brand advancement, in-venue, communications, ticket sales, fundraising, and content strategy</a:t>
            </a:r>
          </a:p>
          <a:p>
            <a:pPr>
              <a:buNone/>
            </a:pPr>
            <a:br>
              <a:rPr lang="en-US" dirty="0"/>
            </a:br>
            <a:endParaRPr lang="en-US" dirty="0"/>
          </a:p>
          <a:p>
            <a:pPr>
              <a:buNone/>
            </a:pPr>
            <a:r>
              <a:rPr lang="en-US" b="1" dirty="0">
                <a:latin typeface="Arial"/>
                <a:cs typeface="Arial"/>
              </a:rPr>
              <a:t>Every Dollar is the Same</a:t>
            </a:r>
            <a:endParaRPr lang="en-US" dirty="0">
              <a:latin typeface="Arial"/>
              <a:cs typeface="Arial"/>
            </a:endParaRPr>
          </a:p>
          <a:p>
            <a:pPr>
              <a:buNone/>
            </a:pPr>
            <a:br>
              <a:rPr lang="en-US" dirty="0"/>
            </a:br>
            <a:endParaRPr lang="en-US" dirty="0"/>
          </a:p>
          <a:p>
            <a:pPr>
              <a:buNone/>
            </a:pPr>
            <a:r>
              <a:rPr lang="en-US" b="1" dirty="0">
                <a:latin typeface="Arial"/>
                <a:cs typeface="Arial"/>
              </a:rPr>
              <a:t>One Brand Mindset – </a:t>
            </a:r>
            <a:r>
              <a:rPr lang="en-US" dirty="0">
                <a:latin typeface="Arial"/>
                <a:cs typeface="Arial"/>
              </a:rPr>
              <a:t>Accounts are transacting with Virgnia Tech</a:t>
            </a:r>
            <a:endParaRPr lang="en-US" dirty="0"/>
          </a:p>
          <a:p>
            <a:pPr marL="0" indent="0">
              <a:buNone/>
            </a:pPr>
            <a:br>
              <a:rPr lang="en-US" dirty="0"/>
            </a:br>
            <a:endParaRPr lang="en-US" dirty="0"/>
          </a:p>
        </p:txBody>
      </p:sp>
      <p:sp>
        <p:nvSpPr>
          <p:cNvPr id="5" name="Title 4">
            <a:extLst>
              <a:ext uri="{FF2B5EF4-FFF2-40B4-BE49-F238E27FC236}">
                <a16:creationId xmlns:a16="http://schemas.microsoft.com/office/drawing/2014/main" id="{11E1808C-32E3-465C-90CF-D860E6595037}"/>
              </a:ext>
            </a:extLst>
          </p:cNvPr>
          <p:cNvSpPr>
            <a:spLocks noGrp="1"/>
          </p:cNvSpPr>
          <p:nvPr>
            <p:ph type="title"/>
          </p:nvPr>
        </p:nvSpPr>
        <p:spPr>
          <a:xfrm>
            <a:off x="2047239" y="218803"/>
            <a:ext cx="9747390" cy="1325563"/>
          </a:xfrm>
        </p:spPr>
        <p:txBody>
          <a:bodyPr>
            <a:normAutofit fontScale="90000"/>
          </a:bodyPr>
          <a:lstStyle/>
          <a:p>
            <a:r>
              <a:rPr lang="en-US" sz="6000" dirty="0">
                <a:latin typeface="Arial"/>
                <a:cs typeface="Arial"/>
              </a:rPr>
              <a:t>Organizational Shift</a:t>
            </a:r>
          </a:p>
          <a:p>
            <a:br>
              <a:rPr lang="en-US" dirty="0"/>
            </a:br>
            <a:endParaRPr lang="en-US" dirty="0"/>
          </a:p>
        </p:txBody>
      </p:sp>
      <p:pic>
        <p:nvPicPr>
          <p:cNvPr id="1026" name="Picture 2">
            <a:extLst>
              <a:ext uri="{FF2B5EF4-FFF2-40B4-BE49-F238E27FC236}">
                <a16:creationId xmlns:a16="http://schemas.microsoft.com/office/drawing/2014/main" id="{F487F62A-38F6-4907-9718-7DB145FB3E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5683" y="5794662"/>
            <a:ext cx="1608553" cy="1242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5457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1659195" y="1289143"/>
            <a:ext cx="3706565" cy="5812360"/>
          </a:xfrm>
        </p:spPr>
        <p:txBody>
          <a:bodyPr vert="horz" lIns="91440" tIns="45720" rIns="91440" bIns="45720" rtlCol="0" anchor="t">
            <a:normAutofit/>
          </a:bodyPr>
          <a:lstStyle/>
          <a:p>
            <a:pPr marL="0" indent="0">
              <a:buNone/>
            </a:pPr>
            <a:r>
              <a:rPr lang="en-US" dirty="0">
                <a:solidFill>
                  <a:schemeClr val="tx1"/>
                </a:solidFill>
                <a:latin typeface="Arial"/>
                <a:cs typeface="Arial"/>
              </a:rPr>
              <a:t>COVID Year --&gt; Keeping Revenue in the Door</a:t>
            </a:r>
            <a:endParaRPr lang="en-US" dirty="0">
              <a:solidFill>
                <a:schemeClr val="tx1"/>
              </a:solidFill>
            </a:endParaRPr>
          </a:p>
          <a:p>
            <a:r>
              <a:rPr lang="en-US" dirty="0">
                <a:solidFill>
                  <a:schemeClr val="tx1"/>
                </a:solidFill>
                <a:latin typeface="Arial"/>
                <a:cs typeface="Arial"/>
              </a:rPr>
              <a:t>Virtual 5K</a:t>
            </a:r>
            <a:endParaRPr lang="en-US" dirty="0">
              <a:solidFill>
                <a:schemeClr val="tx1"/>
              </a:solidFill>
            </a:endParaRPr>
          </a:p>
          <a:p>
            <a:endParaRPr lang="en-US" dirty="0">
              <a:solidFill>
                <a:schemeClr val="tx1"/>
              </a:solidFill>
            </a:endParaRPr>
          </a:p>
          <a:p>
            <a:r>
              <a:rPr lang="en-US" dirty="0">
                <a:solidFill>
                  <a:schemeClr val="tx1"/>
                </a:solidFill>
                <a:latin typeface="Arial"/>
                <a:cs typeface="Arial"/>
              </a:rPr>
              <a:t>Fan Cutouts</a:t>
            </a:r>
            <a:endParaRPr lang="en-US" dirty="0">
              <a:solidFill>
                <a:schemeClr val="tx1"/>
              </a:solidFill>
            </a:endParaRPr>
          </a:p>
          <a:p>
            <a:endParaRPr lang="en-US" dirty="0">
              <a:solidFill>
                <a:schemeClr val="tx1"/>
              </a:solidFill>
            </a:endParaRPr>
          </a:p>
          <a:p>
            <a:r>
              <a:rPr lang="en-US" dirty="0">
                <a:solidFill>
                  <a:schemeClr val="tx1"/>
                </a:solidFill>
                <a:latin typeface="Arial"/>
                <a:cs typeface="Arial"/>
              </a:rPr>
              <a:t>Subscription Boxes</a:t>
            </a:r>
          </a:p>
          <a:p>
            <a:endParaRPr lang="en-US" dirty="0">
              <a:solidFill>
                <a:schemeClr val="tx1"/>
              </a:solidFill>
            </a:endParaRPr>
          </a:p>
          <a:p>
            <a:r>
              <a:rPr lang="en-US" dirty="0">
                <a:solidFill>
                  <a:schemeClr val="tx1"/>
                </a:solidFill>
                <a:latin typeface="Arial"/>
                <a:cs typeface="Arial"/>
              </a:rPr>
              <a:t>Merchandising/Give to Get Campaigns </a:t>
            </a:r>
            <a:endParaRPr lang="en-US" dirty="0">
              <a:solidFill>
                <a:schemeClr val="tx1"/>
              </a:solidFill>
            </a:endParaRPr>
          </a:p>
          <a:p>
            <a:endParaRPr lang="en-US" dirty="0">
              <a:solidFill>
                <a:schemeClr val="tx1"/>
              </a:solidFill>
            </a:endParaRPr>
          </a:p>
          <a:p>
            <a:endParaRPr lang="en-US" dirty="0"/>
          </a:p>
          <a:p>
            <a:endParaRPr lang="en-US" dirty="0"/>
          </a:p>
          <a:p>
            <a:endParaRPr lang="en-US" dirty="0"/>
          </a:p>
          <a:p>
            <a:endParaRPr lang="en-US" dirty="0"/>
          </a:p>
          <a:p>
            <a:pPr lvl="1"/>
            <a:endParaRPr lang="en-US" dirty="0"/>
          </a:p>
          <a:p>
            <a:endParaRPr lang="en-US" dirty="0"/>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1920240" y="137160"/>
            <a:ext cx="10271760" cy="748057"/>
          </a:xfrm>
        </p:spPr>
        <p:txBody>
          <a:bodyPr>
            <a:normAutofit/>
          </a:bodyPr>
          <a:lstStyle/>
          <a:p>
            <a:r>
              <a:rPr lang="en-US" sz="4000" dirty="0">
                <a:latin typeface="Arial"/>
                <a:cs typeface="Arial"/>
              </a:rPr>
              <a:t>Initial Projects</a:t>
            </a:r>
            <a:endParaRPr lang="en-US" sz="4000"/>
          </a:p>
        </p:txBody>
      </p:sp>
      <p:pic>
        <p:nvPicPr>
          <p:cNvPr id="3" name="Picture 3" descr="Text&#10;&#10;Description automatically generated">
            <a:extLst>
              <a:ext uri="{FF2B5EF4-FFF2-40B4-BE49-F238E27FC236}">
                <a16:creationId xmlns:a16="http://schemas.microsoft.com/office/drawing/2014/main" id="{FA8D49DA-965B-4F12-B070-7F0BFFAD5F89}"/>
              </a:ext>
            </a:extLst>
          </p:cNvPr>
          <p:cNvPicPr>
            <a:picLocks noChangeAspect="1"/>
          </p:cNvPicPr>
          <p:nvPr/>
        </p:nvPicPr>
        <p:blipFill>
          <a:blip r:embed="rId3"/>
          <a:stretch>
            <a:fillRect/>
          </a:stretch>
        </p:blipFill>
        <p:spPr>
          <a:xfrm>
            <a:off x="8879016" y="-1814"/>
            <a:ext cx="3314797" cy="3323771"/>
          </a:xfrm>
          <a:prstGeom prst="rect">
            <a:avLst/>
          </a:prstGeom>
          <a:ln>
            <a:solidFill>
              <a:schemeClr val="bg1"/>
            </a:solidFill>
          </a:ln>
        </p:spPr>
      </p:pic>
      <p:pic>
        <p:nvPicPr>
          <p:cNvPr id="4" name="Picture 7" descr="A picture containing text, indoor&#10;&#10;Description automatically generated">
            <a:extLst>
              <a:ext uri="{FF2B5EF4-FFF2-40B4-BE49-F238E27FC236}">
                <a16:creationId xmlns:a16="http://schemas.microsoft.com/office/drawing/2014/main" id="{32CE6F59-45B8-490B-9BB7-074DAE31BC1E}"/>
              </a:ext>
            </a:extLst>
          </p:cNvPr>
          <p:cNvPicPr>
            <a:picLocks noChangeAspect="1"/>
          </p:cNvPicPr>
          <p:nvPr/>
        </p:nvPicPr>
        <p:blipFill>
          <a:blip r:embed="rId4"/>
          <a:stretch>
            <a:fillRect/>
          </a:stretch>
        </p:blipFill>
        <p:spPr>
          <a:xfrm>
            <a:off x="5765701" y="3354832"/>
            <a:ext cx="6226629" cy="3504765"/>
          </a:xfrm>
          <a:prstGeom prst="rect">
            <a:avLst/>
          </a:prstGeom>
          <a:ln w="28575">
            <a:solidFill>
              <a:schemeClr val="bg1"/>
            </a:solidFill>
          </a:ln>
        </p:spPr>
      </p:pic>
      <p:pic>
        <p:nvPicPr>
          <p:cNvPr id="2" name="Picture 2" descr="A picture containing text, outdoor, sign&#10;&#10;Description automatically generated">
            <a:extLst>
              <a:ext uri="{FF2B5EF4-FFF2-40B4-BE49-F238E27FC236}">
                <a16:creationId xmlns:a16="http://schemas.microsoft.com/office/drawing/2014/main" id="{3C30AF48-43D3-44AC-9A79-5D5B5FED1D2E}"/>
              </a:ext>
            </a:extLst>
          </p:cNvPr>
          <p:cNvPicPr>
            <a:picLocks noChangeAspect="1"/>
          </p:cNvPicPr>
          <p:nvPr/>
        </p:nvPicPr>
        <p:blipFill>
          <a:blip r:embed="rId5"/>
          <a:stretch>
            <a:fillRect/>
          </a:stretch>
        </p:blipFill>
        <p:spPr>
          <a:xfrm>
            <a:off x="5564315" y="0"/>
            <a:ext cx="3312891" cy="3321956"/>
          </a:xfrm>
          <a:prstGeom prst="rect">
            <a:avLst/>
          </a:prstGeom>
          <a:ln w="28575">
            <a:solidFill>
              <a:schemeClr val="bg1"/>
            </a:solidFill>
          </a:ln>
        </p:spPr>
      </p:pic>
    </p:spTree>
    <p:extLst>
      <p:ext uri="{BB962C8B-B14F-4D97-AF65-F5344CB8AC3E}">
        <p14:creationId xmlns:p14="http://schemas.microsoft.com/office/powerpoint/2010/main" val="370531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1563550" y="953363"/>
            <a:ext cx="4196477" cy="5499285"/>
          </a:xfrm>
        </p:spPr>
        <p:txBody>
          <a:bodyPr vert="horz" lIns="91440" tIns="45720" rIns="91440" bIns="45720" rtlCol="0" anchor="t">
            <a:normAutofit fontScale="92500" lnSpcReduction="10000"/>
          </a:bodyPr>
          <a:lstStyle/>
          <a:p>
            <a:pPr marL="0" indent="0">
              <a:buNone/>
            </a:pPr>
            <a:r>
              <a:rPr lang="en-US" b="1" dirty="0">
                <a:solidFill>
                  <a:schemeClr val="tx1"/>
                </a:solidFill>
                <a:latin typeface="Arial"/>
                <a:cs typeface="Arial"/>
              </a:rPr>
              <a:t>Program Overview</a:t>
            </a:r>
          </a:p>
          <a:p>
            <a:endParaRPr lang="en-US" dirty="0">
              <a:solidFill>
                <a:schemeClr val="tx1"/>
              </a:solidFill>
              <a:latin typeface="Arial"/>
              <a:cs typeface="Arial"/>
            </a:endParaRPr>
          </a:p>
          <a:p>
            <a:r>
              <a:rPr lang="en-US" dirty="0">
                <a:solidFill>
                  <a:schemeClr val="tx1"/>
                </a:solidFill>
                <a:latin typeface="Arial"/>
                <a:cs typeface="Arial"/>
              </a:rPr>
              <a:t>Every seat requires a per seat donation, starting at $25/seat</a:t>
            </a:r>
            <a:endParaRPr lang="en-US" dirty="0">
              <a:solidFill>
                <a:schemeClr val="tx1"/>
              </a:solidFill>
            </a:endParaRPr>
          </a:p>
          <a:p>
            <a:pPr marL="0" indent="0">
              <a:buNone/>
            </a:pPr>
            <a:endParaRPr lang="en-US" dirty="0">
              <a:solidFill>
                <a:schemeClr val="tx1"/>
              </a:solidFill>
              <a:latin typeface="Arial"/>
              <a:cs typeface="Arial"/>
            </a:endParaRPr>
          </a:p>
          <a:p>
            <a:r>
              <a:rPr lang="en-US" dirty="0">
                <a:solidFill>
                  <a:schemeClr val="tx1"/>
                </a:solidFill>
                <a:latin typeface="Arial"/>
                <a:cs typeface="Arial"/>
              </a:rPr>
              <a:t>Membership levels determine:</a:t>
            </a:r>
            <a:endParaRPr lang="en-US" dirty="0">
              <a:solidFill>
                <a:schemeClr val="tx1"/>
              </a:solidFill>
            </a:endParaRPr>
          </a:p>
          <a:p>
            <a:pPr lvl="1"/>
            <a:r>
              <a:rPr lang="en-US" dirty="0">
                <a:solidFill>
                  <a:schemeClr val="tx1"/>
                </a:solidFill>
                <a:latin typeface="Arial"/>
                <a:cs typeface="Arial"/>
              </a:rPr>
              <a:t>Parking location</a:t>
            </a:r>
            <a:endParaRPr lang="en-US" dirty="0">
              <a:solidFill>
                <a:schemeClr val="tx1"/>
              </a:solidFill>
            </a:endParaRPr>
          </a:p>
          <a:p>
            <a:pPr lvl="1"/>
            <a:r>
              <a:rPr lang="en-US" dirty="0">
                <a:solidFill>
                  <a:schemeClr val="tx1"/>
                </a:solidFill>
                <a:latin typeface="Arial"/>
                <a:cs typeface="Arial"/>
              </a:rPr>
              <a:t>Additional tickets in priority</a:t>
            </a:r>
            <a:endParaRPr lang="en-US" dirty="0">
              <a:solidFill>
                <a:schemeClr val="tx1"/>
              </a:solidFill>
            </a:endParaRPr>
          </a:p>
          <a:p>
            <a:pPr marL="0" indent="0">
              <a:buNone/>
            </a:pPr>
            <a:endParaRPr lang="en-US" dirty="0">
              <a:solidFill>
                <a:schemeClr val="tx1"/>
              </a:solidFill>
            </a:endParaRPr>
          </a:p>
          <a:p>
            <a:r>
              <a:rPr lang="en-US" dirty="0">
                <a:solidFill>
                  <a:schemeClr val="tx1"/>
                </a:solidFill>
                <a:latin typeface="Arial"/>
                <a:cs typeface="Arial"/>
              </a:rPr>
              <a:t>Ticket deadline separate from giving deadline</a:t>
            </a:r>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p>
          <a:p>
            <a:endParaRPr lang="en-US" dirty="0">
              <a:solidFill>
                <a:schemeClr val="tx1"/>
              </a:solidFill>
            </a:endParaRPr>
          </a:p>
          <a:p>
            <a:endParaRPr lang="en-US" dirty="0">
              <a:solidFill>
                <a:schemeClr val="tx1"/>
              </a:solidFill>
            </a:endParaRPr>
          </a:p>
          <a:p>
            <a:endParaRPr lang="en-US" dirty="0"/>
          </a:p>
          <a:p>
            <a:endParaRPr lang="en-US" dirty="0"/>
          </a:p>
          <a:p>
            <a:endParaRPr lang="en-US" dirty="0"/>
          </a:p>
          <a:p>
            <a:endParaRPr lang="en-US" dirty="0"/>
          </a:p>
          <a:p>
            <a:pPr lvl="1"/>
            <a:endParaRPr lang="en-US" dirty="0"/>
          </a:p>
          <a:p>
            <a:endParaRPr lang="en-US" dirty="0"/>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1920240" y="137160"/>
            <a:ext cx="10271760" cy="748057"/>
          </a:xfrm>
        </p:spPr>
        <p:txBody>
          <a:bodyPr/>
          <a:lstStyle/>
          <a:p>
            <a:r>
              <a:rPr lang="en-US" dirty="0">
                <a:latin typeface="Arial"/>
                <a:cs typeface="Arial"/>
              </a:rPr>
              <a:t>Year 1 - RSD</a:t>
            </a:r>
            <a:endParaRPr lang="en-US" dirty="0"/>
          </a:p>
        </p:txBody>
      </p:sp>
      <p:pic>
        <p:nvPicPr>
          <p:cNvPr id="2" name="Picture 2" descr="Chart&#10;&#10;Description automatically generated">
            <a:extLst>
              <a:ext uri="{FF2B5EF4-FFF2-40B4-BE49-F238E27FC236}">
                <a16:creationId xmlns:a16="http://schemas.microsoft.com/office/drawing/2014/main" id="{B087E0C4-2B73-4CFE-9287-A4586BA46E4B}"/>
              </a:ext>
            </a:extLst>
          </p:cNvPr>
          <p:cNvPicPr>
            <a:picLocks noChangeAspect="1"/>
          </p:cNvPicPr>
          <p:nvPr/>
        </p:nvPicPr>
        <p:blipFill>
          <a:blip r:embed="rId3"/>
          <a:stretch>
            <a:fillRect/>
          </a:stretch>
        </p:blipFill>
        <p:spPr>
          <a:xfrm>
            <a:off x="6255327" y="69230"/>
            <a:ext cx="5401128" cy="6719539"/>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37165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1663337" y="1207363"/>
            <a:ext cx="3823063" cy="5018499"/>
          </a:xfrm>
        </p:spPr>
        <p:txBody>
          <a:bodyPr vert="horz" lIns="91440" tIns="45720" rIns="91440" bIns="45720" rtlCol="0" anchor="t">
            <a:normAutofit/>
          </a:bodyPr>
          <a:lstStyle/>
          <a:p>
            <a:r>
              <a:rPr lang="en-US" dirty="0">
                <a:solidFill>
                  <a:schemeClr val="tx1"/>
                </a:solidFill>
                <a:latin typeface="Arial"/>
                <a:cs typeface="Arial"/>
              </a:rPr>
              <a:t>Communication</a:t>
            </a:r>
            <a:endParaRPr lang="en-US" dirty="0">
              <a:solidFill>
                <a:schemeClr val="tx1"/>
              </a:solidFill>
            </a:endParaRPr>
          </a:p>
          <a:p>
            <a:pPr lvl="1"/>
            <a:r>
              <a:rPr lang="en-US" dirty="0">
                <a:solidFill>
                  <a:schemeClr val="tx1"/>
                </a:solidFill>
                <a:latin typeface="Arial"/>
                <a:cs typeface="Arial"/>
              </a:rPr>
              <a:t>Pre-Launch Email(s)</a:t>
            </a:r>
          </a:p>
          <a:p>
            <a:pPr lvl="1"/>
            <a:r>
              <a:rPr lang="en-US" dirty="0">
                <a:solidFill>
                  <a:schemeClr val="tx1"/>
                </a:solidFill>
                <a:latin typeface="Arial"/>
                <a:cs typeface="Arial"/>
              </a:rPr>
              <a:t>5 Things to Know</a:t>
            </a:r>
            <a:endParaRPr lang="en-US" dirty="0">
              <a:solidFill>
                <a:schemeClr val="tx1"/>
              </a:solidFill>
            </a:endParaRPr>
          </a:p>
          <a:p>
            <a:pPr lvl="1"/>
            <a:r>
              <a:rPr lang="en-US" dirty="0">
                <a:solidFill>
                  <a:schemeClr val="tx1"/>
                </a:solidFill>
                <a:latin typeface="Arial"/>
                <a:cs typeface="Arial"/>
              </a:rPr>
              <a:t>Frequently Asked Questions</a:t>
            </a:r>
          </a:p>
          <a:p>
            <a:pPr marL="0" indent="0">
              <a:buNone/>
            </a:pPr>
            <a:endParaRPr lang="en-US" dirty="0">
              <a:solidFill>
                <a:schemeClr val="tx1"/>
              </a:solidFill>
            </a:endParaRPr>
          </a:p>
          <a:p>
            <a:r>
              <a:rPr lang="en-US" dirty="0">
                <a:solidFill>
                  <a:schemeClr val="tx1"/>
                </a:solidFill>
                <a:latin typeface="Arial"/>
                <a:cs typeface="Arial"/>
              </a:rPr>
              <a:t>Collecting the over and above gift(s)</a:t>
            </a:r>
            <a:endParaRPr lang="en-US" dirty="0">
              <a:solidFill>
                <a:schemeClr val="tx1"/>
              </a:solidFill>
            </a:endParaRPr>
          </a:p>
          <a:p>
            <a:pPr lvl="1"/>
            <a:r>
              <a:rPr lang="en-US" dirty="0">
                <a:solidFill>
                  <a:schemeClr val="tx1"/>
                </a:solidFill>
                <a:latin typeface="Arial"/>
                <a:cs typeface="Arial"/>
              </a:rPr>
              <a:t>Digital statement</a:t>
            </a:r>
            <a:endParaRPr lang="en-US" dirty="0">
              <a:solidFill>
                <a:schemeClr val="tx1"/>
              </a:solidFill>
            </a:endParaRPr>
          </a:p>
          <a:p>
            <a:pPr lvl="1"/>
            <a:r>
              <a:rPr lang="en-US" dirty="0" err="1">
                <a:solidFill>
                  <a:schemeClr val="tx1"/>
                </a:solidFill>
                <a:latin typeface="Arial"/>
                <a:cs typeface="Arial"/>
              </a:rPr>
              <a:t>SalesForce</a:t>
            </a:r>
            <a:r>
              <a:rPr lang="en-US" dirty="0">
                <a:solidFill>
                  <a:schemeClr val="tx1"/>
                </a:solidFill>
                <a:latin typeface="Arial"/>
                <a:cs typeface="Arial"/>
              </a:rPr>
              <a:t> </a:t>
            </a:r>
            <a:r>
              <a:rPr lang="en-US" dirty="0" err="1">
                <a:solidFill>
                  <a:schemeClr val="tx1"/>
                </a:solidFill>
                <a:latin typeface="Arial"/>
                <a:cs typeface="Arial"/>
              </a:rPr>
              <a:t>Opps</a:t>
            </a:r>
            <a:endParaRPr lang="en-US" dirty="0">
              <a:solidFill>
                <a:schemeClr val="tx1"/>
              </a:solidFill>
              <a:latin typeface="Arial"/>
              <a:cs typeface="Arial"/>
            </a:endParaRPr>
          </a:p>
          <a:p>
            <a:endParaRPr lang="en-US" dirty="0">
              <a:solidFill>
                <a:schemeClr val="tx1"/>
              </a:solidFill>
            </a:endParaRPr>
          </a:p>
          <a:p>
            <a:pPr marL="0" indent="0">
              <a:buNone/>
            </a:pPr>
            <a:endParaRPr lang="en-US" dirty="0">
              <a:solidFill>
                <a:srgbClr val="000000"/>
              </a:solidFill>
            </a:endParaRPr>
          </a:p>
          <a:p>
            <a:endParaRPr lang="en-US" dirty="0">
              <a:solidFill>
                <a:srgbClr val="000000"/>
              </a:solidFill>
            </a:endParaRPr>
          </a:p>
          <a:p>
            <a:endParaRPr lang="en-US" dirty="0">
              <a:solidFill>
                <a:srgbClr val="262626"/>
              </a:solidFill>
            </a:endParaRPr>
          </a:p>
          <a:p>
            <a:endParaRPr lang="en-US" dirty="0">
              <a:solidFill>
                <a:srgbClr val="000000"/>
              </a:solidFill>
            </a:endParaRPr>
          </a:p>
          <a:p>
            <a:endParaRPr lang="en-US" dirty="0">
              <a:solidFill>
                <a:srgbClr val="000000"/>
              </a:solidFill>
            </a:endParaRPr>
          </a:p>
          <a:p>
            <a:endParaRPr lang="en-US" dirty="0"/>
          </a:p>
          <a:p>
            <a:endParaRPr lang="en-US" dirty="0"/>
          </a:p>
          <a:p>
            <a:endParaRPr lang="en-US" dirty="0"/>
          </a:p>
          <a:p>
            <a:endParaRPr lang="en-US" dirty="0"/>
          </a:p>
          <a:p>
            <a:pPr lvl="1"/>
            <a:endParaRPr lang="en-US" dirty="0"/>
          </a:p>
          <a:p>
            <a:endParaRPr lang="en-US" dirty="0"/>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1920240" y="137160"/>
            <a:ext cx="10271760" cy="748057"/>
          </a:xfrm>
        </p:spPr>
        <p:txBody>
          <a:bodyPr/>
          <a:lstStyle/>
          <a:p>
            <a:r>
              <a:rPr lang="en-US" dirty="0">
                <a:latin typeface="Arial"/>
                <a:cs typeface="Arial"/>
              </a:rPr>
              <a:t>Year 1 - RSD</a:t>
            </a:r>
            <a:endParaRPr lang="en-US" dirty="0"/>
          </a:p>
        </p:txBody>
      </p:sp>
      <p:pic>
        <p:nvPicPr>
          <p:cNvPr id="4" name="Picture 4" descr="Graphical user interface, website&#10;&#10;Description automatically generated">
            <a:extLst>
              <a:ext uri="{FF2B5EF4-FFF2-40B4-BE49-F238E27FC236}">
                <a16:creationId xmlns:a16="http://schemas.microsoft.com/office/drawing/2014/main" id="{2B6B0D7C-04BC-4B80-86C3-05EE35EF6CF3}"/>
              </a:ext>
            </a:extLst>
          </p:cNvPr>
          <p:cNvPicPr>
            <a:picLocks noChangeAspect="1"/>
          </p:cNvPicPr>
          <p:nvPr/>
        </p:nvPicPr>
        <p:blipFill>
          <a:blip r:embed="rId3"/>
          <a:stretch>
            <a:fillRect/>
          </a:stretch>
        </p:blipFill>
        <p:spPr>
          <a:xfrm>
            <a:off x="6229267" y="36292"/>
            <a:ext cx="5310414" cy="6785416"/>
          </a:xfrm>
          <a:prstGeom prst="rect">
            <a:avLst/>
          </a:prstGeom>
          <a:ln>
            <a:solidFill>
              <a:schemeClr val="tx1"/>
            </a:solidFill>
          </a:ln>
          <a:effectLst>
            <a:outerShdw blurRad="292100" dist="139700" dir="2700000" algn="tl" rotWithShape="0">
              <a:srgbClr val="333333">
                <a:alpha val="65000"/>
              </a:srgbClr>
            </a:outerShdw>
          </a:effectLst>
        </p:spPr>
      </p:pic>
      <p:pic>
        <p:nvPicPr>
          <p:cNvPr id="5" name="Picture 7" descr="A picture containing text&#10;&#10;Description automatically generated">
            <a:extLst>
              <a:ext uri="{FF2B5EF4-FFF2-40B4-BE49-F238E27FC236}">
                <a16:creationId xmlns:a16="http://schemas.microsoft.com/office/drawing/2014/main" id="{3FAE5C66-5EDF-4998-A5DC-81251474D351}"/>
              </a:ext>
            </a:extLst>
          </p:cNvPr>
          <p:cNvPicPr>
            <a:picLocks noChangeAspect="1"/>
          </p:cNvPicPr>
          <p:nvPr/>
        </p:nvPicPr>
        <p:blipFill>
          <a:blip r:embed="rId4"/>
          <a:stretch>
            <a:fillRect/>
          </a:stretch>
        </p:blipFill>
        <p:spPr>
          <a:xfrm>
            <a:off x="5486400" y="137160"/>
            <a:ext cx="6551550" cy="6728993"/>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97355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806FCE38-21F1-46EC-AA1C-E2B5A49834DD}"/>
              </a:ext>
            </a:extLst>
          </p:cNvPr>
          <p:cNvSpPr txBox="1">
            <a:spLocks/>
          </p:cNvSpPr>
          <p:nvPr/>
        </p:nvSpPr>
        <p:spPr>
          <a:xfrm>
            <a:off x="1920240" y="137160"/>
            <a:ext cx="9966959" cy="661137"/>
          </a:xfrm>
          <a:prstGeom prst="rect">
            <a:avLst/>
          </a:prstGeom>
        </p:spPr>
        <p:txBody>
          <a:bodyPr lIns="91440" tIns="45720" rIns="91440" bIns="45720" anchor="t"/>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sz="2400" dirty="0">
                <a:latin typeface="Arial"/>
                <a:cs typeface="Arial"/>
              </a:rPr>
              <a:t>Year 2</a:t>
            </a:r>
            <a:endParaRPr lang="en-US" sz="2400"/>
          </a:p>
          <a:p>
            <a:r>
              <a:rPr lang="en-US" sz="4000" dirty="0">
                <a:latin typeface="Arial"/>
                <a:cs typeface="Arial"/>
              </a:rPr>
              <a:t>One Stop Shop</a:t>
            </a:r>
            <a:endParaRPr lang="en-US" sz="4000"/>
          </a:p>
        </p:txBody>
      </p:sp>
      <p:sp>
        <p:nvSpPr>
          <p:cNvPr id="13" name="Content Placeholder 6">
            <a:extLst>
              <a:ext uri="{FF2B5EF4-FFF2-40B4-BE49-F238E27FC236}">
                <a16:creationId xmlns:a16="http://schemas.microsoft.com/office/drawing/2014/main" id="{0264982B-B682-4F7C-9E25-F6B4B38CFDBC}"/>
              </a:ext>
            </a:extLst>
          </p:cNvPr>
          <p:cNvSpPr txBox="1">
            <a:spLocks/>
          </p:cNvSpPr>
          <p:nvPr/>
        </p:nvSpPr>
        <p:spPr>
          <a:xfrm>
            <a:off x="1554480" y="1524862"/>
            <a:ext cx="4652114" cy="4991286"/>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latin typeface="Arial"/>
                <a:cs typeface="Arial"/>
              </a:rPr>
              <a:t>Ticket Renewal Includes:</a:t>
            </a:r>
            <a:endParaRPr lang="en-US" dirty="0"/>
          </a:p>
          <a:p>
            <a:pPr lvl="1"/>
            <a:r>
              <a:rPr lang="en-US" dirty="0">
                <a:latin typeface="Arial"/>
                <a:cs typeface="Arial"/>
              </a:rPr>
              <a:t>Football Season Tickets</a:t>
            </a:r>
            <a:endParaRPr lang="en-US" dirty="0"/>
          </a:p>
          <a:p>
            <a:pPr lvl="1"/>
            <a:r>
              <a:rPr lang="en-US" dirty="0">
                <a:latin typeface="Arial"/>
                <a:cs typeface="Arial"/>
              </a:rPr>
              <a:t>Chairbacks</a:t>
            </a:r>
            <a:endParaRPr lang="en-US" dirty="0"/>
          </a:p>
          <a:p>
            <a:pPr lvl="1"/>
            <a:r>
              <a:rPr lang="en-US" dirty="0">
                <a:latin typeface="Arial"/>
                <a:cs typeface="Arial"/>
              </a:rPr>
              <a:t>Parking</a:t>
            </a:r>
            <a:endParaRPr lang="en-US" dirty="0"/>
          </a:p>
          <a:p>
            <a:pPr lvl="1"/>
            <a:r>
              <a:rPr lang="en-US" dirty="0">
                <a:latin typeface="Arial"/>
                <a:cs typeface="Arial"/>
              </a:rPr>
              <a:t>Required Seat Donation</a:t>
            </a:r>
            <a:endParaRPr lang="en-US" dirty="0"/>
          </a:p>
          <a:p>
            <a:pPr lvl="1"/>
            <a:r>
              <a:rPr lang="en-US" dirty="0">
                <a:latin typeface="Arial"/>
                <a:cs typeface="Arial"/>
              </a:rPr>
              <a:t>3 Optional Giving Amounts</a:t>
            </a:r>
            <a:endParaRPr lang="en-US" dirty="0"/>
          </a:p>
          <a:p>
            <a:pPr lvl="2"/>
            <a:r>
              <a:rPr lang="en-US" dirty="0">
                <a:latin typeface="Arial"/>
                <a:cs typeface="Arial"/>
              </a:rPr>
              <a:t>Renew Giving in Full</a:t>
            </a:r>
            <a:endParaRPr lang="en-US" dirty="0"/>
          </a:p>
          <a:p>
            <a:pPr lvl="2"/>
            <a:r>
              <a:rPr lang="en-US" sz="2400" dirty="0">
                <a:latin typeface="Arial"/>
                <a:cs typeface="Arial"/>
              </a:rPr>
              <a:t>110%</a:t>
            </a:r>
          </a:p>
          <a:p>
            <a:pPr lvl="2"/>
            <a:r>
              <a:rPr lang="en-US" sz="2400" dirty="0">
                <a:latin typeface="Arial"/>
                <a:cs typeface="Arial"/>
              </a:rPr>
              <a:t>Upgrade Membership Level</a:t>
            </a:r>
          </a:p>
          <a:p>
            <a:pPr lvl="2"/>
            <a:endParaRPr lang="en-US" sz="2400" dirty="0">
              <a:solidFill>
                <a:srgbClr val="262626"/>
              </a:solidFill>
            </a:endParaRPr>
          </a:p>
          <a:p>
            <a:pPr marL="0" indent="0">
              <a:buNone/>
            </a:pPr>
            <a:r>
              <a:rPr lang="en-US" sz="2600" dirty="0">
                <a:solidFill>
                  <a:srgbClr val="262626"/>
                </a:solidFill>
                <a:latin typeface="Arial"/>
                <a:cs typeface="Arial"/>
              </a:rPr>
              <a:t>Separate payment plans for giving/ticketing</a:t>
            </a:r>
          </a:p>
          <a:p>
            <a:endParaRPr lang="en-US" dirty="0">
              <a:solidFill>
                <a:srgbClr val="262626"/>
              </a:solidFill>
            </a:endParaRPr>
          </a:p>
          <a:p>
            <a:endParaRPr lang="en-US" dirty="0">
              <a:solidFill>
                <a:srgbClr val="000000"/>
              </a:solidFill>
            </a:endParaRPr>
          </a:p>
          <a:p>
            <a:endParaRPr lang="en-US" dirty="0">
              <a:solidFill>
                <a:srgbClr val="000000"/>
              </a:solidFill>
            </a:endParaRPr>
          </a:p>
          <a:p>
            <a:endParaRPr lang="en-US" dirty="0"/>
          </a:p>
          <a:p>
            <a:endParaRPr lang="en-US" dirty="0"/>
          </a:p>
          <a:p>
            <a:endParaRPr lang="en-US" dirty="0"/>
          </a:p>
          <a:p>
            <a:endParaRPr lang="en-US" dirty="0"/>
          </a:p>
          <a:p>
            <a:pPr lvl="1"/>
            <a:endParaRPr lang="en-US" dirty="0"/>
          </a:p>
          <a:p>
            <a:endParaRPr lang="en-US" dirty="0"/>
          </a:p>
        </p:txBody>
      </p:sp>
      <p:pic>
        <p:nvPicPr>
          <p:cNvPr id="2" name="Picture 2" descr="A picture containing timeline&#10;&#10;Description automatically generated">
            <a:extLst>
              <a:ext uri="{FF2B5EF4-FFF2-40B4-BE49-F238E27FC236}">
                <a16:creationId xmlns:a16="http://schemas.microsoft.com/office/drawing/2014/main" id="{3D734AD0-632A-45A4-AD7C-C03B655567FC}"/>
              </a:ext>
            </a:extLst>
          </p:cNvPr>
          <p:cNvPicPr>
            <a:picLocks noChangeAspect="1"/>
          </p:cNvPicPr>
          <p:nvPr/>
        </p:nvPicPr>
        <p:blipFill>
          <a:blip r:embed="rId3"/>
          <a:stretch>
            <a:fillRect/>
          </a:stretch>
        </p:blipFill>
        <p:spPr>
          <a:xfrm>
            <a:off x="6014357" y="72287"/>
            <a:ext cx="5872842" cy="6713425"/>
          </a:xfrm>
          <a:prstGeom prst="rect">
            <a:avLst/>
          </a:prstGeom>
          <a:ln>
            <a:solidFill>
              <a:schemeClr val="tx1"/>
            </a:solidFill>
          </a:ln>
          <a:effectLst>
            <a:outerShdw blurRad="292100" dist="139700" dir="2700000" algn="tl" rotWithShape="0">
              <a:srgbClr val="333333">
                <a:alpha val="65000"/>
              </a:srgbClr>
            </a:outerShdw>
          </a:effectLst>
        </p:spPr>
      </p:pic>
      <p:pic>
        <p:nvPicPr>
          <p:cNvPr id="5" name="Picture 6" descr="Graphical user interface, application&#10;&#10;Description automatically generated">
            <a:extLst>
              <a:ext uri="{FF2B5EF4-FFF2-40B4-BE49-F238E27FC236}">
                <a16:creationId xmlns:a16="http://schemas.microsoft.com/office/drawing/2014/main" id="{008C3310-09A1-444E-9E57-DB5917355A15}"/>
              </a:ext>
            </a:extLst>
          </p:cNvPr>
          <p:cNvPicPr>
            <a:picLocks noChangeAspect="1"/>
          </p:cNvPicPr>
          <p:nvPr/>
        </p:nvPicPr>
        <p:blipFill>
          <a:blip r:embed="rId4"/>
          <a:stretch>
            <a:fillRect/>
          </a:stretch>
        </p:blipFill>
        <p:spPr>
          <a:xfrm>
            <a:off x="6014357" y="137160"/>
            <a:ext cx="5955121" cy="6713425"/>
          </a:xfrm>
          <a:prstGeom prst="rect">
            <a:avLst/>
          </a:prstGeom>
        </p:spPr>
      </p:pic>
    </p:spTree>
    <p:extLst>
      <p:ext uri="{BB962C8B-B14F-4D97-AF65-F5344CB8AC3E}">
        <p14:creationId xmlns:p14="http://schemas.microsoft.com/office/powerpoint/2010/main" val="71957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98AAD2-4438-414C-BAF7-CBD8069E811D}"/>
              </a:ext>
            </a:extLst>
          </p:cNvPr>
          <p:cNvSpPr>
            <a:spLocks noGrp="1"/>
          </p:cNvSpPr>
          <p:nvPr>
            <p:ph type="title"/>
          </p:nvPr>
        </p:nvSpPr>
        <p:spPr>
          <a:xfrm>
            <a:off x="1938383" y="300446"/>
            <a:ext cx="9966959" cy="744992"/>
          </a:xfrm>
        </p:spPr>
        <p:txBody>
          <a:bodyPr/>
          <a:lstStyle/>
          <a:p>
            <a:r>
              <a:rPr lang="en-US" dirty="0">
                <a:latin typeface="Arial"/>
                <a:cs typeface="Arial"/>
              </a:rPr>
              <a:t>Creating A Joint Customer Experience</a:t>
            </a:r>
            <a:endParaRPr lang="en-US" dirty="0"/>
          </a:p>
        </p:txBody>
      </p:sp>
      <p:sp>
        <p:nvSpPr>
          <p:cNvPr id="5" name="Content Placeholder 6">
            <a:extLst>
              <a:ext uri="{FF2B5EF4-FFF2-40B4-BE49-F238E27FC236}">
                <a16:creationId xmlns:a16="http://schemas.microsoft.com/office/drawing/2014/main" id="{ADF32F2B-B8D2-4AE2-AE1A-E164A143FC0F}"/>
              </a:ext>
            </a:extLst>
          </p:cNvPr>
          <p:cNvSpPr>
            <a:spLocks noGrp="1"/>
          </p:cNvSpPr>
          <p:nvPr>
            <p:ph idx="1"/>
          </p:nvPr>
        </p:nvSpPr>
        <p:spPr>
          <a:xfrm>
            <a:off x="1581694" y="703788"/>
            <a:ext cx="4542757" cy="5821431"/>
          </a:xfrm>
        </p:spPr>
        <p:txBody>
          <a:bodyPr vert="horz" lIns="91440" tIns="45720" rIns="91440" bIns="45720" rtlCol="0" anchor="t">
            <a:normAutofit lnSpcReduction="10000"/>
          </a:bodyPr>
          <a:lstStyle/>
          <a:p>
            <a:endParaRPr lang="en-US" b="1" dirty="0">
              <a:solidFill>
                <a:schemeClr val="tx1"/>
              </a:solidFill>
            </a:endParaRPr>
          </a:p>
          <a:p>
            <a:r>
              <a:rPr lang="en-US" dirty="0">
                <a:solidFill>
                  <a:schemeClr val="tx1"/>
                </a:solidFill>
                <a:latin typeface="Arial"/>
                <a:cs typeface="Arial"/>
              </a:rPr>
              <a:t>Early renewal incentives for all </a:t>
            </a:r>
          </a:p>
          <a:p>
            <a:endParaRPr lang="en-US" dirty="0">
              <a:solidFill>
                <a:schemeClr val="tx1"/>
              </a:solidFill>
            </a:endParaRPr>
          </a:p>
          <a:p>
            <a:r>
              <a:rPr lang="en-US" dirty="0">
                <a:solidFill>
                  <a:schemeClr val="tx1"/>
                </a:solidFill>
                <a:latin typeface="Arial"/>
                <a:cs typeface="Arial"/>
              </a:rPr>
              <a:t>Coordinated communication efforts through Digital Strategy team</a:t>
            </a:r>
            <a:endParaRPr lang="en-US" dirty="0">
              <a:solidFill>
                <a:schemeClr val="tx1"/>
              </a:solidFill>
            </a:endParaRPr>
          </a:p>
          <a:p>
            <a:endParaRPr lang="en-US" dirty="0">
              <a:solidFill>
                <a:schemeClr val="tx1"/>
              </a:solidFill>
            </a:endParaRPr>
          </a:p>
          <a:p>
            <a:r>
              <a:rPr lang="en-US" dirty="0">
                <a:solidFill>
                  <a:schemeClr val="tx1"/>
                </a:solidFill>
                <a:latin typeface="Arial"/>
                <a:cs typeface="Arial"/>
              </a:rPr>
              <a:t>Account Management Program</a:t>
            </a:r>
            <a:endParaRPr lang="en-US" dirty="0">
              <a:solidFill>
                <a:schemeClr val="tx1"/>
              </a:solidFill>
            </a:endParaRPr>
          </a:p>
          <a:p>
            <a:pPr lvl="1"/>
            <a:r>
              <a:rPr lang="en-US" dirty="0">
                <a:solidFill>
                  <a:schemeClr val="tx1"/>
                </a:solidFill>
                <a:latin typeface="Arial"/>
                <a:cs typeface="Arial"/>
              </a:rPr>
              <a:t>Every gift officer has an assigned ticket account rep</a:t>
            </a:r>
          </a:p>
          <a:p>
            <a:endParaRPr lang="en-US" dirty="0">
              <a:solidFill>
                <a:srgbClr val="000000"/>
              </a:solidFill>
            </a:endParaRPr>
          </a:p>
          <a:p>
            <a:endParaRPr lang="en-US" dirty="0">
              <a:solidFill>
                <a:srgbClr val="262626"/>
              </a:solidFill>
            </a:endParaRPr>
          </a:p>
          <a:p>
            <a:endParaRPr lang="en-US" dirty="0">
              <a:solidFill>
                <a:srgbClr val="000000"/>
              </a:solidFill>
            </a:endParaRPr>
          </a:p>
          <a:p>
            <a:endParaRPr lang="en-US" dirty="0">
              <a:solidFill>
                <a:srgbClr val="000000"/>
              </a:solidFill>
            </a:endParaRPr>
          </a:p>
          <a:p>
            <a:endParaRPr lang="en-US" dirty="0"/>
          </a:p>
          <a:p>
            <a:endParaRPr lang="en-US" dirty="0"/>
          </a:p>
          <a:p>
            <a:endParaRPr lang="en-US" dirty="0"/>
          </a:p>
          <a:p>
            <a:endParaRPr lang="en-US" dirty="0"/>
          </a:p>
          <a:p>
            <a:pPr lvl="1"/>
            <a:endParaRPr lang="en-US" dirty="0"/>
          </a:p>
          <a:p>
            <a:endParaRPr lang="en-US" dirty="0"/>
          </a:p>
        </p:txBody>
      </p:sp>
      <p:grpSp>
        <p:nvGrpSpPr>
          <p:cNvPr id="7" name="Group 6">
            <a:extLst>
              <a:ext uri="{FF2B5EF4-FFF2-40B4-BE49-F238E27FC236}">
                <a16:creationId xmlns:a16="http://schemas.microsoft.com/office/drawing/2014/main" id="{AB1AD2DA-574A-4E04-A9AE-EBC98BAA557E}"/>
              </a:ext>
            </a:extLst>
          </p:cNvPr>
          <p:cNvGrpSpPr/>
          <p:nvPr/>
        </p:nvGrpSpPr>
        <p:grpSpPr>
          <a:xfrm>
            <a:off x="2826657" y="1041297"/>
            <a:ext cx="9367156" cy="3886407"/>
            <a:chOff x="2826657" y="1041297"/>
            <a:chExt cx="9367156" cy="3886407"/>
          </a:xfrm>
        </p:grpSpPr>
        <p:pic>
          <p:nvPicPr>
            <p:cNvPr id="6" name="Picture 6" descr="Table&#10;&#10;Description automatically generated">
              <a:extLst>
                <a:ext uri="{FF2B5EF4-FFF2-40B4-BE49-F238E27FC236}">
                  <a16:creationId xmlns:a16="http://schemas.microsoft.com/office/drawing/2014/main" id="{A49ADAFC-F409-4C6C-8A5D-F67E7F7BE857}"/>
                </a:ext>
              </a:extLst>
            </p:cNvPr>
            <p:cNvPicPr>
              <a:picLocks noChangeAspect="1"/>
            </p:cNvPicPr>
            <p:nvPr/>
          </p:nvPicPr>
          <p:blipFill>
            <a:blip r:embed="rId3"/>
            <a:stretch>
              <a:fillRect/>
            </a:stretch>
          </p:blipFill>
          <p:spPr>
            <a:xfrm>
              <a:off x="6021614" y="1041297"/>
              <a:ext cx="6172199" cy="3886407"/>
            </a:xfrm>
            <a:prstGeom prst="rect">
              <a:avLst/>
            </a:prstGeom>
          </p:spPr>
        </p:pic>
        <p:cxnSp>
          <p:nvCxnSpPr>
            <p:cNvPr id="3" name="Connector: Elbow 2">
              <a:extLst>
                <a:ext uri="{FF2B5EF4-FFF2-40B4-BE49-F238E27FC236}">
                  <a16:creationId xmlns:a16="http://schemas.microsoft.com/office/drawing/2014/main" id="{98FCF8E8-E7CC-407F-AF5E-63FEBDC5606F}"/>
                </a:ext>
              </a:extLst>
            </p:cNvPr>
            <p:cNvCxnSpPr/>
            <p:nvPr/>
          </p:nvCxnSpPr>
          <p:spPr>
            <a:xfrm>
              <a:off x="2826657" y="1710872"/>
              <a:ext cx="3193142" cy="344715"/>
            </a:xfrm>
            <a:prstGeom prst="bentConnector3">
              <a:avLst/>
            </a:prstGeom>
          </p:spPr>
          <p:style>
            <a:lnRef idx="2">
              <a:schemeClr val="accent2"/>
            </a:lnRef>
            <a:fillRef idx="0">
              <a:schemeClr val="accent2"/>
            </a:fillRef>
            <a:effectRef idx="1">
              <a:schemeClr val="accent2"/>
            </a:effectRef>
            <a:fontRef idx="minor">
              <a:schemeClr val="tx1"/>
            </a:fontRef>
          </p:style>
        </p:cxnSp>
      </p:grpSp>
      <p:grpSp>
        <p:nvGrpSpPr>
          <p:cNvPr id="13" name="Group 12">
            <a:extLst>
              <a:ext uri="{FF2B5EF4-FFF2-40B4-BE49-F238E27FC236}">
                <a16:creationId xmlns:a16="http://schemas.microsoft.com/office/drawing/2014/main" id="{696419AD-AA3D-4202-9874-38034054EE71}"/>
              </a:ext>
            </a:extLst>
          </p:cNvPr>
          <p:cNvGrpSpPr/>
          <p:nvPr/>
        </p:nvGrpSpPr>
        <p:grpSpPr>
          <a:xfrm>
            <a:off x="2724604" y="1044002"/>
            <a:ext cx="9432924" cy="5268924"/>
            <a:chOff x="2724604" y="1044002"/>
            <a:chExt cx="9432924" cy="5268924"/>
          </a:xfrm>
        </p:grpSpPr>
        <p:pic>
          <p:nvPicPr>
            <p:cNvPr id="2" name="Picture 2">
              <a:extLst>
                <a:ext uri="{FF2B5EF4-FFF2-40B4-BE49-F238E27FC236}">
                  <a16:creationId xmlns:a16="http://schemas.microsoft.com/office/drawing/2014/main" id="{63A3C534-53AE-443F-BAE0-92B4D135621D}"/>
                </a:ext>
              </a:extLst>
            </p:cNvPr>
            <p:cNvPicPr>
              <a:picLocks noChangeAspect="1"/>
            </p:cNvPicPr>
            <p:nvPr/>
          </p:nvPicPr>
          <p:blipFill>
            <a:blip r:embed="rId4"/>
            <a:stretch>
              <a:fillRect/>
            </a:stretch>
          </p:blipFill>
          <p:spPr>
            <a:xfrm>
              <a:off x="5985330" y="1044002"/>
              <a:ext cx="6172198" cy="5268924"/>
            </a:xfrm>
            <a:prstGeom prst="rect">
              <a:avLst/>
            </a:prstGeom>
          </p:spPr>
        </p:pic>
        <p:cxnSp>
          <p:nvCxnSpPr>
            <p:cNvPr id="8" name="Connector: Elbow 7">
              <a:extLst>
                <a:ext uri="{FF2B5EF4-FFF2-40B4-BE49-F238E27FC236}">
                  <a16:creationId xmlns:a16="http://schemas.microsoft.com/office/drawing/2014/main" id="{D2A7DEA7-41CB-4426-AEC2-FE930EED5AD6}"/>
                </a:ext>
              </a:extLst>
            </p:cNvPr>
            <p:cNvCxnSpPr/>
            <p:nvPr/>
          </p:nvCxnSpPr>
          <p:spPr>
            <a:xfrm>
              <a:off x="2724604" y="3704317"/>
              <a:ext cx="3256643" cy="353786"/>
            </a:xfrm>
            <a:prstGeom prst="bentConnector3">
              <a:avLst/>
            </a:prstGeom>
          </p:spPr>
          <p:style>
            <a:lnRef idx="2">
              <a:schemeClr val="accent2"/>
            </a:lnRef>
            <a:fillRef idx="0">
              <a:schemeClr val="accent2"/>
            </a:fillRef>
            <a:effectRef idx="1">
              <a:schemeClr val="accent2"/>
            </a:effectRef>
            <a:fontRef idx="minor">
              <a:schemeClr val="tx1"/>
            </a:fontRef>
          </p:style>
        </p:cxnSp>
      </p:grpSp>
    </p:spTree>
    <p:extLst>
      <p:ext uri="{BB962C8B-B14F-4D97-AF65-F5344CB8AC3E}">
        <p14:creationId xmlns:p14="http://schemas.microsoft.com/office/powerpoint/2010/main" val="1302534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806FCE38-21F1-46EC-AA1C-E2B5A49834DD}"/>
              </a:ext>
            </a:extLst>
          </p:cNvPr>
          <p:cNvSpPr txBox="1">
            <a:spLocks/>
          </p:cNvSpPr>
          <p:nvPr/>
        </p:nvSpPr>
        <p:spPr>
          <a:xfrm>
            <a:off x="1920240" y="137160"/>
            <a:ext cx="9966959" cy="661137"/>
          </a:xfrm>
          <a:prstGeom prst="rect">
            <a:avLst/>
          </a:prstGeom>
        </p:spPr>
        <p:txBody>
          <a:bodyPr lIns="91440" tIns="45720" rIns="91440" bIns="45720" anchor="t"/>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sz="4000" dirty="0">
                <a:latin typeface="Arial"/>
                <a:cs typeface="Arial"/>
              </a:rPr>
              <a:t>Reporting &amp; Results</a:t>
            </a:r>
            <a:endParaRPr lang="en-US" sz="4000" dirty="0"/>
          </a:p>
        </p:txBody>
      </p:sp>
      <p:sp>
        <p:nvSpPr>
          <p:cNvPr id="13" name="Content Placeholder 6">
            <a:extLst>
              <a:ext uri="{FF2B5EF4-FFF2-40B4-BE49-F238E27FC236}">
                <a16:creationId xmlns:a16="http://schemas.microsoft.com/office/drawing/2014/main" id="{0264982B-B682-4F7C-9E25-F6B4B38CFDBC}"/>
              </a:ext>
            </a:extLst>
          </p:cNvPr>
          <p:cNvSpPr txBox="1">
            <a:spLocks/>
          </p:cNvSpPr>
          <p:nvPr/>
        </p:nvSpPr>
        <p:spPr>
          <a:xfrm>
            <a:off x="1808018" y="1278082"/>
            <a:ext cx="10285933" cy="5442757"/>
          </a:xfrm>
          <a:prstGeom prst="rect">
            <a:avLst/>
          </a:prstGeom>
        </p:spPr>
        <p:txBody>
          <a:bodyPr vert="horz" lIns="91440" tIns="45720" rIns="91440" bIns="45720" rtlCol="0" anchor="t">
            <a:normAutofit fontScale="47500" lnSpcReduction="20000"/>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a:buChar char="§"/>
            </a:pPr>
            <a:r>
              <a:rPr lang="en-US" sz="5900" b="1" dirty="0">
                <a:solidFill>
                  <a:srgbClr val="0070C0"/>
                </a:solidFill>
                <a:latin typeface="Arial"/>
                <a:cs typeface="Arial"/>
              </a:rPr>
              <a:t>81%</a:t>
            </a:r>
            <a:r>
              <a:rPr lang="en-US" sz="5900" dirty="0">
                <a:latin typeface="Arial"/>
                <a:cs typeface="Arial"/>
              </a:rPr>
              <a:t> Renewed To Date - Checked out w/ at least their RSD</a:t>
            </a:r>
            <a:endParaRPr lang="en-US" sz="5900" dirty="0"/>
          </a:p>
          <a:p>
            <a:pPr indent="0">
              <a:buNone/>
            </a:pPr>
            <a:br>
              <a:rPr lang="en-US" dirty="0"/>
            </a:br>
            <a:endParaRPr lang="en-US" sz="5900" dirty="0"/>
          </a:p>
          <a:p>
            <a:pPr>
              <a:buFont typeface="Wingdings"/>
            </a:pPr>
            <a:r>
              <a:rPr lang="en-US" sz="5900" b="1" dirty="0">
                <a:solidFill>
                  <a:srgbClr val="0070C0"/>
                </a:solidFill>
                <a:latin typeface="Arial"/>
                <a:cs typeface="Arial"/>
              </a:rPr>
              <a:t>1,787 accounts </a:t>
            </a:r>
            <a:r>
              <a:rPr lang="en-US" sz="5900" dirty="0">
                <a:latin typeface="Arial"/>
                <a:cs typeface="Arial"/>
              </a:rPr>
              <a:t>checked out with an additional gift (</a:t>
            </a:r>
            <a:r>
              <a:rPr lang="en-US" sz="5900" b="1" dirty="0">
                <a:solidFill>
                  <a:srgbClr val="0070C0"/>
                </a:solidFill>
                <a:latin typeface="Arial"/>
                <a:cs typeface="Arial"/>
              </a:rPr>
              <a:t>37%</a:t>
            </a:r>
            <a:r>
              <a:rPr lang="en-US" sz="5900" dirty="0">
                <a:latin typeface="Arial"/>
                <a:cs typeface="Arial"/>
              </a:rPr>
              <a:t>)</a:t>
            </a:r>
            <a:endParaRPr lang="en-US" sz="5900" b="1" dirty="0"/>
          </a:p>
          <a:p>
            <a:pPr lvl="1">
              <a:buFont typeface="Wingdings"/>
            </a:pPr>
            <a:endParaRPr lang="en-US" sz="5500" dirty="0">
              <a:latin typeface="Arial"/>
              <a:cs typeface="Arial"/>
            </a:endParaRPr>
          </a:p>
          <a:p>
            <a:pPr lvl="1">
              <a:buFont typeface="Wingdings"/>
            </a:pPr>
            <a:r>
              <a:rPr lang="en-US" sz="5500" dirty="0">
                <a:latin typeface="Arial"/>
                <a:cs typeface="Arial"/>
              </a:rPr>
              <a:t>1,435 – Full giving renewal</a:t>
            </a:r>
            <a:endParaRPr lang="en-US" sz="5500" dirty="0"/>
          </a:p>
          <a:p>
            <a:pPr lvl="1">
              <a:buFont typeface="Wingdings"/>
            </a:pPr>
            <a:endParaRPr lang="en-US" sz="5500" dirty="0">
              <a:latin typeface="Arial"/>
              <a:cs typeface="Arial"/>
            </a:endParaRPr>
          </a:p>
          <a:p>
            <a:pPr lvl="1">
              <a:buFont typeface="Wingdings"/>
            </a:pPr>
            <a:r>
              <a:rPr lang="en-US" sz="5500" dirty="0">
                <a:latin typeface="Arial"/>
                <a:cs typeface="Arial"/>
              </a:rPr>
              <a:t>228 – Renewal at 110%</a:t>
            </a:r>
            <a:endParaRPr lang="en-US" sz="5500" dirty="0"/>
          </a:p>
          <a:p>
            <a:pPr lvl="1">
              <a:buFont typeface="Wingdings"/>
              <a:buChar char="§"/>
            </a:pPr>
            <a:endParaRPr lang="en-US" sz="5500" dirty="0">
              <a:latin typeface="Arial"/>
              <a:cs typeface="Arial"/>
            </a:endParaRPr>
          </a:p>
          <a:p>
            <a:pPr lvl="1">
              <a:buFont typeface="Wingdings"/>
              <a:buChar char="§"/>
            </a:pPr>
            <a:r>
              <a:rPr lang="en-US" sz="5500" dirty="0">
                <a:latin typeface="Arial"/>
                <a:cs typeface="Arial"/>
              </a:rPr>
              <a:t>124 – Membership level upgrade</a:t>
            </a:r>
            <a:endParaRPr lang="en-US" sz="5500" dirty="0"/>
          </a:p>
          <a:p>
            <a:pPr marL="457200" lvl="1" indent="0">
              <a:buNone/>
            </a:pPr>
            <a:br>
              <a:rPr lang="en-US" dirty="0"/>
            </a:br>
            <a:endParaRPr lang="en-US" sz="5900" dirty="0"/>
          </a:p>
          <a:p>
            <a:pPr>
              <a:buNone/>
            </a:pPr>
            <a:r>
              <a:rPr lang="en-US" sz="5900" dirty="0">
                <a:latin typeface="Arial"/>
                <a:cs typeface="Arial"/>
              </a:rPr>
              <a:t>Current Seating Fund Revenue To Date (2022): </a:t>
            </a:r>
            <a:r>
              <a:rPr lang="en-US" sz="5900" b="1" dirty="0">
                <a:solidFill>
                  <a:srgbClr val="0070C0"/>
                </a:solidFill>
                <a:latin typeface="Arial"/>
                <a:cs typeface="Arial"/>
              </a:rPr>
              <a:t>$13.48M</a:t>
            </a:r>
            <a:endParaRPr lang="en-US" sz="5900" b="1" dirty="0">
              <a:solidFill>
                <a:srgbClr val="0070C0"/>
              </a:solidFill>
            </a:endParaRPr>
          </a:p>
          <a:p>
            <a:pPr lvl="1"/>
            <a:endParaRPr lang="en-US" sz="5500" dirty="0">
              <a:latin typeface="Arial"/>
              <a:cs typeface="Arial"/>
            </a:endParaRPr>
          </a:p>
          <a:p>
            <a:pPr lvl="1"/>
            <a:r>
              <a:rPr lang="en-US" sz="5500" dirty="0">
                <a:latin typeface="Arial"/>
                <a:cs typeface="Arial"/>
              </a:rPr>
              <a:t>2021 Seating Fund Rev. To Date: </a:t>
            </a:r>
            <a:r>
              <a:rPr lang="en-US" sz="5500" b="1" dirty="0">
                <a:solidFill>
                  <a:srgbClr val="0070C0"/>
                </a:solidFill>
                <a:latin typeface="Arial"/>
                <a:cs typeface="Arial"/>
              </a:rPr>
              <a:t>~$11M</a:t>
            </a:r>
          </a:p>
          <a:p>
            <a:pPr marL="0" indent="0">
              <a:buNone/>
            </a:pPr>
            <a:br>
              <a:rPr lang="en-US" dirty="0"/>
            </a:br>
            <a:endParaRPr lang="en-US" dirty="0"/>
          </a:p>
          <a:p>
            <a:endParaRPr lang="en-US" dirty="0">
              <a:solidFill>
                <a:srgbClr val="262626"/>
              </a:solidFill>
            </a:endParaRPr>
          </a:p>
          <a:p>
            <a:endParaRPr lang="en-US" dirty="0">
              <a:solidFill>
                <a:srgbClr val="000000"/>
              </a:solidFill>
            </a:endParaRPr>
          </a:p>
          <a:p>
            <a:endParaRPr lang="en-US" dirty="0">
              <a:solidFill>
                <a:srgbClr val="000000"/>
              </a:solidFill>
            </a:endParaRPr>
          </a:p>
          <a:p>
            <a:endParaRPr lang="en-US" dirty="0"/>
          </a:p>
          <a:p>
            <a:endParaRPr lang="en-US" dirty="0"/>
          </a:p>
          <a:p>
            <a:endParaRPr lang="en-US" dirty="0"/>
          </a:p>
          <a:p>
            <a:endParaRPr lang="en-US" dirty="0"/>
          </a:p>
          <a:p>
            <a:pPr lvl="1"/>
            <a:endParaRPr lang="en-US" dirty="0"/>
          </a:p>
          <a:p>
            <a:endParaRPr lang="en-US" dirty="0"/>
          </a:p>
        </p:txBody>
      </p:sp>
      <p:pic>
        <p:nvPicPr>
          <p:cNvPr id="4" name="Picture 2">
            <a:extLst>
              <a:ext uri="{FF2B5EF4-FFF2-40B4-BE49-F238E27FC236}">
                <a16:creationId xmlns:a16="http://schemas.microsoft.com/office/drawing/2014/main" id="{5BBB3BC7-663E-4C08-AD9D-E968CA24E8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5683" y="5794662"/>
            <a:ext cx="1608553" cy="1242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677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E8DAD0-CBFE-44B2-92B9-25E5717AD179}"/>
              </a:ext>
            </a:extLst>
          </p:cNvPr>
          <p:cNvSpPr>
            <a:spLocks noGrp="1"/>
          </p:cNvSpPr>
          <p:nvPr>
            <p:ph sz="half" idx="1"/>
          </p:nvPr>
        </p:nvSpPr>
        <p:spPr>
          <a:xfrm>
            <a:off x="1454727" y="1462724"/>
            <a:ext cx="5886571" cy="4927686"/>
          </a:xfrm>
        </p:spPr>
        <p:txBody>
          <a:bodyPr vert="horz" lIns="91440" tIns="45720" rIns="91440" bIns="45720" rtlCol="0" anchor="t">
            <a:normAutofit fontScale="92500" lnSpcReduction="10000"/>
          </a:bodyPr>
          <a:lstStyle/>
          <a:p>
            <a:r>
              <a:rPr lang="en-US" dirty="0">
                <a:latin typeface="Arial"/>
                <a:cs typeface="Arial"/>
              </a:rPr>
              <a:t>Leverage RSD on non-season ticket items</a:t>
            </a:r>
            <a:endParaRPr lang="en-US" dirty="0"/>
          </a:p>
          <a:p>
            <a:pPr lvl="1"/>
            <a:r>
              <a:rPr lang="en-US" dirty="0">
                <a:latin typeface="Arial"/>
                <a:cs typeface="Arial"/>
              </a:rPr>
              <a:t>Fighting Gobbler Pass</a:t>
            </a:r>
          </a:p>
          <a:p>
            <a:pPr lvl="2"/>
            <a:r>
              <a:rPr lang="en-US" dirty="0">
                <a:latin typeface="Arial"/>
                <a:cs typeface="Arial"/>
              </a:rPr>
              <a:t>4 games</a:t>
            </a:r>
            <a:endParaRPr lang="en-US" dirty="0"/>
          </a:p>
          <a:p>
            <a:pPr lvl="2"/>
            <a:r>
              <a:rPr lang="en-US" dirty="0">
                <a:latin typeface="Arial"/>
                <a:cs typeface="Arial"/>
              </a:rPr>
              <a:t>$300 inclusive of $25 gift</a:t>
            </a:r>
            <a:endParaRPr lang="en-US" dirty="0"/>
          </a:p>
          <a:p>
            <a:pPr lvl="2"/>
            <a:r>
              <a:rPr lang="en-US" dirty="0">
                <a:latin typeface="Arial"/>
                <a:cs typeface="Arial"/>
              </a:rPr>
              <a:t>285 accounts purchased//made gift</a:t>
            </a:r>
            <a:endParaRPr lang="en-US" dirty="0"/>
          </a:p>
          <a:p>
            <a:pPr lvl="2"/>
            <a:r>
              <a:rPr lang="en-US" dirty="0">
                <a:latin typeface="Arial"/>
                <a:cs typeface="Arial"/>
              </a:rPr>
              <a:t>259 were new or recouped donors</a:t>
            </a:r>
            <a:endParaRPr lang="en-US" dirty="0"/>
          </a:p>
          <a:p>
            <a:endParaRPr lang="en-US" dirty="0"/>
          </a:p>
          <a:p>
            <a:r>
              <a:rPr lang="en-US" dirty="0">
                <a:latin typeface="Arial"/>
                <a:cs typeface="Arial"/>
              </a:rPr>
              <a:t>Apply RSD to student season tickets --&gt; Student Hokie Club Membership</a:t>
            </a:r>
          </a:p>
          <a:p>
            <a:pPr lvl="1"/>
            <a:r>
              <a:rPr lang="en-US" dirty="0">
                <a:latin typeface="Arial"/>
                <a:cs typeface="Arial"/>
              </a:rPr>
              <a:t> Increase membership from 3k to 11k</a:t>
            </a:r>
            <a:endParaRPr lang="en-US" dirty="0"/>
          </a:p>
          <a:p>
            <a:pPr marL="457200" lvl="1" indent="0">
              <a:buNone/>
            </a:pPr>
            <a:endParaRPr lang="en-US" dirty="0">
              <a:latin typeface="Arial"/>
              <a:cs typeface="Arial"/>
            </a:endParaRPr>
          </a:p>
          <a:p>
            <a:r>
              <a:rPr lang="en-US" dirty="0">
                <a:latin typeface="Arial"/>
                <a:cs typeface="Arial"/>
              </a:rPr>
              <a:t>First Year Out Season Ticket + Gift</a:t>
            </a:r>
            <a:endParaRPr lang="en-US" dirty="0"/>
          </a:p>
          <a:p>
            <a:pPr lvl="1"/>
            <a:r>
              <a:rPr lang="en-US" dirty="0">
                <a:latin typeface="Arial"/>
                <a:cs typeface="Arial"/>
              </a:rPr>
              <a:t>178 tickets sold</a:t>
            </a:r>
            <a:endParaRPr lang="en-US" dirty="0"/>
          </a:p>
          <a:p>
            <a:endParaRPr lang="en-US" dirty="0"/>
          </a:p>
        </p:txBody>
      </p:sp>
      <p:sp>
        <p:nvSpPr>
          <p:cNvPr id="4" name="Title 3">
            <a:extLst>
              <a:ext uri="{FF2B5EF4-FFF2-40B4-BE49-F238E27FC236}">
                <a16:creationId xmlns:a16="http://schemas.microsoft.com/office/drawing/2014/main" id="{98B8E5B1-BE04-41DE-90AB-8EAC8354F2B6}"/>
              </a:ext>
            </a:extLst>
          </p:cNvPr>
          <p:cNvSpPr>
            <a:spLocks noGrp="1"/>
          </p:cNvSpPr>
          <p:nvPr>
            <p:ph type="title"/>
          </p:nvPr>
        </p:nvSpPr>
        <p:spPr/>
        <p:txBody>
          <a:bodyPr/>
          <a:lstStyle/>
          <a:p>
            <a:r>
              <a:rPr lang="en-US" dirty="0">
                <a:latin typeface="Arial"/>
                <a:cs typeface="Arial"/>
              </a:rPr>
              <a:t>Lessons Learned </a:t>
            </a:r>
            <a:br>
              <a:rPr lang="en-US" dirty="0">
                <a:latin typeface="Arial"/>
                <a:cs typeface="Arial"/>
              </a:rPr>
            </a:br>
            <a:r>
              <a:rPr lang="en-US" dirty="0">
                <a:latin typeface="Arial"/>
                <a:cs typeface="Arial"/>
              </a:rPr>
              <a:t>&amp; Additional Opportunities</a:t>
            </a:r>
            <a:endParaRPr lang="en-US" dirty="0"/>
          </a:p>
        </p:txBody>
      </p:sp>
      <p:pic>
        <p:nvPicPr>
          <p:cNvPr id="6" name="Picture 6" descr="Text&#10;&#10;Description automatically generated">
            <a:extLst>
              <a:ext uri="{FF2B5EF4-FFF2-40B4-BE49-F238E27FC236}">
                <a16:creationId xmlns:a16="http://schemas.microsoft.com/office/drawing/2014/main" id="{FA3236DC-6166-4A4E-AEF9-43A0991EC460}"/>
              </a:ext>
            </a:extLst>
          </p:cNvPr>
          <p:cNvPicPr>
            <a:picLocks noChangeAspect="1"/>
          </p:cNvPicPr>
          <p:nvPr/>
        </p:nvPicPr>
        <p:blipFill>
          <a:blip r:embed="rId2"/>
          <a:stretch>
            <a:fillRect/>
          </a:stretch>
        </p:blipFill>
        <p:spPr>
          <a:xfrm>
            <a:off x="7482114" y="0"/>
            <a:ext cx="4602842" cy="6576785"/>
          </a:xfrm>
          <a:prstGeom prst="rect">
            <a:avLst/>
          </a:prstGeom>
        </p:spPr>
      </p:pic>
      <p:pic>
        <p:nvPicPr>
          <p:cNvPr id="7" name="Picture 7" descr="Text&#10;&#10;Description automatically generated">
            <a:extLst>
              <a:ext uri="{FF2B5EF4-FFF2-40B4-BE49-F238E27FC236}">
                <a16:creationId xmlns:a16="http://schemas.microsoft.com/office/drawing/2014/main" id="{DF59B35A-A371-4104-9BD7-71E33FAC5BB8}"/>
              </a:ext>
            </a:extLst>
          </p:cNvPr>
          <p:cNvPicPr>
            <a:picLocks noChangeAspect="1"/>
          </p:cNvPicPr>
          <p:nvPr/>
        </p:nvPicPr>
        <p:blipFill>
          <a:blip r:embed="rId3"/>
          <a:stretch>
            <a:fillRect/>
          </a:stretch>
        </p:blipFill>
        <p:spPr>
          <a:xfrm>
            <a:off x="7539058" y="1815"/>
            <a:ext cx="4488957" cy="6818083"/>
          </a:xfrm>
          <a:prstGeom prst="rect">
            <a:avLst/>
          </a:prstGeom>
        </p:spPr>
      </p:pic>
    </p:spTree>
    <p:extLst>
      <p:ext uri="{BB962C8B-B14F-4D97-AF65-F5344CB8AC3E}">
        <p14:creationId xmlns:p14="http://schemas.microsoft.com/office/powerpoint/2010/main" val="42079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E8DAD0-CBFE-44B2-92B9-25E5717AD179}"/>
              </a:ext>
            </a:extLst>
          </p:cNvPr>
          <p:cNvSpPr>
            <a:spLocks noGrp="1"/>
          </p:cNvSpPr>
          <p:nvPr>
            <p:ph sz="half" idx="1"/>
          </p:nvPr>
        </p:nvSpPr>
        <p:spPr>
          <a:xfrm>
            <a:off x="1541653" y="1070264"/>
            <a:ext cx="5617683" cy="5668719"/>
          </a:xfrm>
        </p:spPr>
        <p:txBody>
          <a:bodyPr vert="horz" lIns="91440" tIns="45720" rIns="91440" bIns="45720" rtlCol="0" anchor="t">
            <a:normAutofit fontScale="85000" lnSpcReduction="20000"/>
          </a:bodyPr>
          <a:lstStyle/>
          <a:p>
            <a:pPr>
              <a:lnSpc>
                <a:spcPct val="120000"/>
              </a:lnSpc>
              <a:spcAft>
                <a:spcPts val="600"/>
              </a:spcAft>
            </a:pPr>
            <a:r>
              <a:rPr lang="en-US" dirty="0">
                <a:latin typeface="Arial"/>
                <a:cs typeface="Arial"/>
              </a:rPr>
              <a:t>Account Management Program</a:t>
            </a:r>
            <a:endParaRPr lang="en-US" dirty="0"/>
          </a:p>
          <a:p>
            <a:pPr marL="0" indent="0">
              <a:lnSpc>
                <a:spcPct val="120000"/>
              </a:lnSpc>
              <a:spcAft>
                <a:spcPts val="600"/>
              </a:spcAft>
              <a:buNone/>
            </a:pPr>
            <a:endParaRPr lang="en-US" dirty="0">
              <a:latin typeface="Arial"/>
              <a:cs typeface="Arial"/>
            </a:endParaRPr>
          </a:p>
          <a:p>
            <a:pPr>
              <a:lnSpc>
                <a:spcPct val="120000"/>
              </a:lnSpc>
              <a:spcAft>
                <a:spcPts val="600"/>
              </a:spcAft>
            </a:pPr>
            <a:r>
              <a:rPr lang="en-US" dirty="0">
                <a:latin typeface="Arial"/>
                <a:cs typeface="Arial"/>
              </a:rPr>
              <a:t>Transition to one phone line</a:t>
            </a:r>
            <a:endParaRPr lang="en-US" dirty="0"/>
          </a:p>
          <a:p>
            <a:pPr marL="457200" lvl="1" indent="0">
              <a:lnSpc>
                <a:spcPct val="120000"/>
              </a:lnSpc>
              <a:spcAft>
                <a:spcPts val="600"/>
              </a:spcAft>
              <a:buNone/>
            </a:pPr>
            <a:endParaRPr lang="en-US" dirty="0"/>
          </a:p>
          <a:p>
            <a:pPr>
              <a:lnSpc>
                <a:spcPct val="120000"/>
              </a:lnSpc>
              <a:spcAft>
                <a:spcPts val="600"/>
              </a:spcAft>
            </a:pPr>
            <a:r>
              <a:rPr lang="en-US" dirty="0">
                <a:latin typeface="Arial"/>
                <a:cs typeface="Arial"/>
              </a:rPr>
              <a:t>Understanding the value of new accounts --&gt; Continuing to grow funnel for tickets/giving</a:t>
            </a:r>
            <a:endParaRPr lang="en-US" dirty="0"/>
          </a:p>
          <a:p>
            <a:pPr lvl="1">
              <a:lnSpc>
                <a:spcPct val="120000"/>
              </a:lnSpc>
              <a:spcAft>
                <a:spcPts val="600"/>
              </a:spcAft>
            </a:pPr>
            <a:r>
              <a:rPr lang="en-US" dirty="0">
                <a:latin typeface="Arial"/>
                <a:cs typeface="Arial"/>
              </a:rPr>
              <a:t>Calendar Year '21: </a:t>
            </a:r>
            <a:r>
              <a:rPr lang="en-US" b="1" dirty="0">
                <a:solidFill>
                  <a:srgbClr val="0070C0"/>
                </a:solidFill>
                <a:latin typeface="Arial"/>
                <a:cs typeface="Arial"/>
              </a:rPr>
              <a:t>53,655</a:t>
            </a:r>
            <a:r>
              <a:rPr lang="en-US" dirty="0">
                <a:latin typeface="Arial"/>
                <a:cs typeface="Arial"/>
              </a:rPr>
              <a:t> new accounts created</a:t>
            </a:r>
            <a:endParaRPr lang="en-US" dirty="0"/>
          </a:p>
          <a:p>
            <a:pPr lvl="1">
              <a:lnSpc>
                <a:spcPct val="120000"/>
              </a:lnSpc>
              <a:spcAft>
                <a:spcPts val="600"/>
              </a:spcAft>
            </a:pPr>
            <a:r>
              <a:rPr lang="en-US" dirty="0">
                <a:latin typeface="Arial"/>
                <a:cs typeface="Arial"/>
              </a:rPr>
              <a:t>Responsible for just </a:t>
            </a:r>
            <a:r>
              <a:rPr lang="en-US" b="1" dirty="0">
                <a:solidFill>
                  <a:srgbClr val="0070C0"/>
                </a:solidFill>
                <a:latin typeface="Arial"/>
                <a:cs typeface="Arial"/>
              </a:rPr>
              <a:t>over $4M </a:t>
            </a:r>
            <a:r>
              <a:rPr lang="en-US" dirty="0">
                <a:latin typeface="Arial"/>
                <a:cs typeface="Arial"/>
              </a:rPr>
              <a:t>in revenue</a:t>
            </a:r>
          </a:p>
          <a:p>
            <a:pPr lvl="2">
              <a:lnSpc>
                <a:spcPct val="120000"/>
              </a:lnSpc>
              <a:spcAft>
                <a:spcPts val="600"/>
              </a:spcAft>
            </a:pPr>
            <a:r>
              <a:rPr lang="en-US" dirty="0">
                <a:latin typeface="Arial"/>
                <a:cs typeface="Arial"/>
              </a:rPr>
              <a:t>$69 average ticket spend </a:t>
            </a:r>
          </a:p>
          <a:p>
            <a:pPr lvl="2">
              <a:lnSpc>
                <a:spcPct val="120000"/>
              </a:lnSpc>
              <a:spcAft>
                <a:spcPts val="600"/>
              </a:spcAft>
            </a:pPr>
            <a:r>
              <a:rPr lang="en-US" dirty="0">
                <a:latin typeface="Arial"/>
                <a:cs typeface="Arial"/>
              </a:rPr>
              <a:t>$7 average donation per account</a:t>
            </a:r>
            <a:endParaRPr lang="en-US" dirty="0"/>
          </a:p>
          <a:p>
            <a:pPr lvl="1"/>
            <a:endParaRPr lang="en-US" dirty="0"/>
          </a:p>
        </p:txBody>
      </p:sp>
      <p:sp>
        <p:nvSpPr>
          <p:cNvPr id="4" name="Title 3">
            <a:extLst>
              <a:ext uri="{FF2B5EF4-FFF2-40B4-BE49-F238E27FC236}">
                <a16:creationId xmlns:a16="http://schemas.microsoft.com/office/drawing/2014/main" id="{98B8E5B1-BE04-41DE-90AB-8EAC8354F2B6}"/>
              </a:ext>
            </a:extLst>
          </p:cNvPr>
          <p:cNvSpPr>
            <a:spLocks noGrp="1"/>
          </p:cNvSpPr>
          <p:nvPr>
            <p:ph type="title"/>
          </p:nvPr>
        </p:nvSpPr>
        <p:spPr>
          <a:xfrm>
            <a:off x="1938383" y="119017"/>
            <a:ext cx="9966959" cy="1325563"/>
          </a:xfrm>
        </p:spPr>
        <p:txBody>
          <a:bodyPr/>
          <a:lstStyle/>
          <a:p>
            <a:r>
              <a:rPr lang="en-US" dirty="0">
                <a:latin typeface="Arial"/>
                <a:cs typeface="Arial"/>
              </a:rPr>
              <a:t>Lessons Learned &amp; Additional Opportunities</a:t>
            </a:r>
            <a:endParaRPr lang="en-US" dirty="0"/>
          </a:p>
        </p:txBody>
      </p:sp>
      <p:pic>
        <p:nvPicPr>
          <p:cNvPr id="3" name="Picture 4" descr="A picture containing text, sign, flag&#10;&#10;Description automatically generated">
            <a:extLst>
              <a:ext uri="{FF2B5EF4-FFF2-40B4-BE49-F238E27FC236}">
                <a16:creationId xmlns:a16="http://schemas.microsoft.com/office/drawing/2014/main" id="{6A79ECF9-5ABB-4CE2-BE2E-9F4BB5C766C7}"/>
              </a:ext>
            </a:extLst>
          </p:cNvPr>
          <p:cNvPicPr>
            <a:picLocks noChangeAspect="1"/>
          </p:cNvPicPr>
          <p:nvPr/>
        </p:nvPicPr>
        <p:blipFill>
          <a:blip r:embed="rId2"/>
          <a:stretch>
            <a:fillRect/>
          </a:stretch>
        </p:blipFill>
        <p:spPr>
          <a:xfrm>
            <a:off x="7046685" y="1240971"/>
            <a:ext cx="5147127" cy="5147127"/>
          </a:xfrm>
          <a:prstGeom prst="rect">
            <a:avLst/>
          </a:prstGeom>
        </p:spPr>
      </p:pic>
    </p:spTree>
    <p:extLst>
      <p:ext uri="{BB962C8B-B14F-4D97-AF65-F5344CB8AC3E}">
        <p14:creationId xmlns:p14="http://schemas.microsoft.com/office/powerpoint/2010/main" val="1965382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E88CF1-E5AD-4430-A7EF-8BE7FA7FC688}"/>
              </a:ext>
            </a:extLst>
          </p:cNvPr>
          <p:cNvSpPr>
            <a:spLocks noGrp="1"/>
          </p:cNvSpPr>
          <p:nvPr>
            <p:ph sz="half" idx="1"/>
          </p:nvPr>
        </p:nvSpPr>
        <p:spPr>
          <a:xfrm>
            <a:off x="1413164" y="1253143"/>
            <a:ext cx="4380575" cy="5204066"/>
          </a:xfrm>
        </p:spPr>
        <p:txBody>
          <a:bodyPr/>
          <a:lstStyle/>
          <a:p>
            <a:endParaRPr lang="en-US" dirty="0"/>
          </a:p>
          <a:p>
            <a:endParaRPr lang="en-US" dirty="0"/>
          </a:p>
          <a:p>
            <a:endParaRPr lang="en-US" dirty="0"/>
          </a:p>
        </p:txBody>
      </p:sp>
      <p:sp>
        <p:nvSpPr>
          <p:cNvPr id="4" name="Title 3">
            <a:extLst>
              <a:ext uri="{FF2B5EF4-FFF2-40B4-BE49-F238E27FC236}">
                <a16:creationId xmlns:a16="http://schemas.microsoft.com/office/drawing/2014/main" id="{E6FCD1FD-CC03-4E74-B947-8410669D2A71}"/>
              </a:ext>
            </a:extLst>
          </p:cNvPr>
          <p:cNvSpPr>
            <a:spLocks noGrp="1"/>
          </p:cNvSpPr>
          <p:nvPr>
            <p:ph type="title"/>
          </p:nvPr>
        </p:nvSpPr>
        <p:spPr/>
        <p:txBody>
          <a:bodyPr/>
          <a:lstStyle/>
          <a:p>
            <a:r>
              <a:rPr lang="en-US" dirty="0">
                <a:latin typeface="Arial"/>
                <a:cs typeface="Arial"/>
              </a:rPr>
              <a:t>What's Next</a:t>
            </a:r>
            <a:endParaRPr lang="en-US" dirty="0"/>
          </a:p>
        </p:txBody>
      </p:sp>
      <p:sp>
        <p:nvSpPr>
          <p:cNvPr id="13" name="Content Placeholder 6">
            <a:extLst>
              <a:ext uri="{FF2B5EF4-FFF2-40B4-BE49-F238E27FC236}">
                <a16:creationId xmlns:a16="http://schemas.microsoft.com/office/drawing/2014/main" id="{99D6C7DB-6F48-431E-909D-DCCB85A92CE5}"/>
              </a:ext>
            </a:extLst>
          </p:cNvPr>
          <p:cNvSpPr txBox="1">
            <a:spLocks/>
          </p:cNvSpPr>
          <p:nvPr/>
        </p:nvSpPr>
        <p:spPr>
          <a:xfrm>
            <a:off x="2430285" y="1251926"/>
            <a:ext cx="8777221" cy="549928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latin typeface="Arial"/>
                <a:cs typeface="Arial"/>
              </a:rPr>
              <a:t>Segmentation mapping</a:t>
            </a:r>
            <a:endParaRPr lang="en-US" dirty="0">
              <a:latin typeface="Arial"/>
              <a:cs typeface="Arial"/>
            </a:endParaRPr>
          </a:p>
          <a:p>
            <a:endParaRPr lang="en-US" b="1" dirty="0">
              <a:latin typeface="Arial"/>
              <a:cs typeface="Arial"/>
            </a:endParaRPr>
          </a:p>
          <a:p>
            <a:r>
              <a:rPr lang="en-US" b="1" dirty="0">
                <a:latin typeface="Arial"/>
                <a:cs typeface="Arial"/>
              </a:rPr>
              <a:t>All-in-One Renewal</a:t>
            </a:r>
            <a:endParaRPr lang="en-US" dirty="0"/>
          </a:p>
          <a:p>
            <a:pPr lvl="1"/>
            <a:r>
              <a:rPr lang="en-US" dirty="0">
                <a:latin typeface="Arial"/>
                <a:cs typeface="Arial"/>
              </a:rPr>
              <a:t>Giving + tickets for all relevant sports</a:t>
            </a:r>
            <a:endParaRPr lang="en-US" dirty="0"/>
          </a:p>
          <a:p>
            <a:pPr lvl="1"/>
            <a:r>
              <a:rPr lang="en-US" dirty="0">
                <a:latin typeface="Arial"/>
                <a:cs typeface="Arial"/>
              </a:rPr>
              <a:t>Merging solicitations to one ask (i.e. renewal statement)</a:t>
            </a:r>
            <a:endParaRPr lang="en-US" dirty="0"/>
          </a:p>
          <a:p>
            <a:pPr lvl="1"/>
            <a:r>
              <a:rPr lang="en-US" dirty="0">
                <a:latin typeface="Arial"/>
                <a:cs typeface="Arial"/>
              </a:rPr>
              <a:t>Combined seat improvement/selection process for all sports</a:t>
            </a:r>
            <a:endParaRPr lang="en-US" dirty="0"/>
          </a:p>
          <a:p>
            <a:pPr lvl="1"/>
            <a:r>
              <a:rPr lang="en-US" dirty="0">
                <a:latin typeface="Arial"/>
                <a:cs typeface="Arial"/>
              </a:rPr>
              <a:t>Joint Deadlines – March 1</a:t>
            </a:r>
            <a:endParaRPr lang="en-US" dirty="0"/>
          </a:p>
          <a:p>
            <a:endParaRPr lang="en-US" b="1" dirty="0">
              <a:solidFill>
                <a:srgbClr val="262626"/>
              </a:solidFill>
            </a:endParaRPr>
          </a:p>
          <a:p>
            <a:r>
              <a:rPr lang="en-US" b="1" dirty="0">
                <a:solidFill>
                  <a:srgbClr val="262626"/>
                </a:solidFill>
                <a:latin typeface="Arial"/>
                <a:cs typeface="Arial"/>
              </a:rPr>
              <a:t>Emphasis on: </a:t>
            </a:r>
            <a:r>
              <a:rPr lang="en-US" dirty="0">
                <a:solidFill>
                  <a:srgbClr val="262626"/>
                </a:solidFill>
                <a:latin typeface="Arial"/>
                <a:cs typeface="Arial"/>
              </a:rPr>
              <a:t>Payment plans / Recurring giving</a:t>
            </a:r>
            <a:endParaRPr lang="en-US" dirty="0">
              <a:solidFill>
                <a:srgbClr val="262626"/>
              </a:solidFill>
            </a:endParaRPr>
          </a:p>
          <a:p>
            <a:endParaRPr lang="en-US" b="1" dirty="0">
              <a:solidFill>
                <a:srgbClr val="262626"/>
              </a:solidFill>
              <a:latin typeface="Arial"/>
              <a:cs typeface="Arial"/>
            </a:endParaRPr>
          </a:p>
          <a:p>
            <a:r>
              <a:rPr lang="en-US" b="1" dirty="0">
                <a:solidFill>
                  <a:srgbClr val="262626"/>
                </a:solidFill>
                <a:latin typeface="Arial"/>
                <a:cs typeface="Arial"/>
              </a:rPr>
              <a:t>Exploring:</a:t>
            </a:r>
            <a:r>
              <a:rPr lang="en-US" dirty="0">
                <a:solidFill>
                  <a:srgbClr val="262626"/>
                </a:solidFill>
                <a:latin typeface="Arial"/>
                <a:cs typeface="Arial"/>
              </a:rPr>
              <a:t> Auto-renew / Multi-year renewals</a:t>
            </a:r>
          </a:p>
          <a:p>
            <a:pPr marL="457200" lvl="1" indent="0">
              <a:buNone/>
            </a:pPr>
            <a:endParaRPr lang="en-US" dirty="0">
              <a:solidFill>
                <a:srgbClr val="262626"/>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262626"/>
              </a:solidFill>
            </a:endParaRPr>
          </a:p>
          <a:p>
            <a:endParaRPr lang="en-US" dirty="0">
              <a:solidFill>
                <a:srgbClr val="000000"/>
              </a:solidFill>
            </a:endParaRPr>
          </a:p>
          <a:p>
            <a:endParaRPr lang="en-US" dirty="0">
              <a:solidFill>
                <a:srgbClr val="000000"/>
              </a:solidFill>
            </a:endParaRPr>
          </a:p>
          <a:p>
            <a:endParaRPr lang="en-US" dirty="0"/>
          </a:p>
          <a:p>
            <a:endParaRPr lang="en-US" dirty="0"/>
          </a:p>
          <a:p>
            <a:endParaRPr lang="en-US" dirty="0"/>
          </a:p>
          <a:p>
            <a:endParaRPr lang="en-US" dirty="0"/>
          </a:p>
          <a:p>
            <a:pPr lvl="1"/>
            <a:endParaRPr lang="en-US" dirty="0"/>
          </a:p>
          <a:p>
            <a:endParaRPr lang="en-US" dirty="0"/>
          </a:p>
        </p:txBody>
      </p:sp>
      <p:pic>
        <p:nvPicPr>
          <p:cNvPr id="5" name="Picture 2">
            <a:extLst>
              <a:ext uri="{FF2B5EF4-FFF2-40B4-BE49-F238E27FC236}">
                <a16:creationId xmlns:a16="http://schemas.microsoft.com/office/drawing/2014/main" id="{8C1CE4CD-B96C-4615-BDA4-110AC25AE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5683" y="5808517"/>
            <a:ext cx="1608553" cy="1242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8749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26DAE1-70B2-6840-92F3-0DCCE4A62710}"/>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63503A1D-0B7D-BB43-9016-76DD6CDB9973}"/>
              </a:ext>
            </a:extLst>
          </p:cNvPr>
          <p:cNvSpPr>
            <a:spLocks noGrp="1"/>
          </p:cNvSpPr>
          <p:nvPr>
            <p:ph type="body" idx="1"/>
          </p:nvPr>
        </p:nvSpPr>
        <p:spPr/>
        <p:txBody>
          <a:bodyPr/>
          <a:lstStyle/>
          <a:p>
            <a:r>
              <a:rPr lang="en-US" dirty="0"/>
              <a:t>QUESTIONS?</a:t>
            </a:r>
          </a:p>
        </p:txBody>
      </p:sp>
      <p:sp>
        <p:nvSpPr>
          <p:cNvPr id="6" name="Text Placeholder 5">
            <a:extLst>
              <a:ext uri="{FF2B5EF4-FFF2-40B4-BE49-F238E27FC236}">
                <a16:creationId xmlns:a16="http://schemas.microsoft.com/office/drawing/2014/main" id="{31241593-B531-8C43-9C90-DE5E7254E072}"/>
              </a:ext>
            </a:extLst>
          </p:cNvPr>
          <p:cNvSpPr>
            <a:spLocks noGrp="1"/>
          </p:cNvSpPr>
          <p:nvPr>
            <p:ph type="body" idx="10"/>
          </p:nvPr>
        </p:nvSpPr>
        <p:spPr/>
        <p:txBody>
          <a:bodyPr>
            <a:normAutofit/>
          </a:bodyPr>
          <a:lstStyle/>
          <a:p>
            <a:r>
              <a:rPr lang="en-US" sz="2000" dirty="0"/>
              <a:t>Please complete the online session evaluation.</a:t>
            </a:r>
          </a:p>
        </p:txBody>
      </p:sp>
      <p:pic>
        <p:nvPicPr>
          <p:cNvPr id="7" name="Picture 6" descr="A picture containing text, screenshot, monitor&#10;&#10;Description automatically generated">
            <a:extLst>
              <a:ext uri="{FF2B5EF4-FFF2-40B4-BE49-F238E27FC236}">
                <a16:creationId xmlns:a16="http://schemas.microsoft.com/office/drawing/2014/main" id="{6D8B4F36-9849-E449-BC95-DD01A46F055C}"/>
              </a:ext>
            </a:extLst>
          </p:cNvPr>
          <p:cNvPicPr>
            <a:picLocks noChangeAspect="1"/>
          </p:cNvPicPr>
          <p:nvPr/>
        </p:nvPicPr>
        <p:blipFill>
          <a:blip r:embed="rId2"/>
          <a:stretch>
            <a:fillRect/>
          </a:stretch>
        </p:blipFill>
        <p:spPr>
          <a:xfrm>
            <a:off x="1508784" y="2562198"/>
            <a:ext cx="2756138" cy="5029200"/>
          </a:xfrm>
          <a:prstGeom prst="rect">
            <a:avLst/>
          </a:prstGeom>
        </p:spPr>
      </p:pic>
    </p:spTree>
    <p:extLst>
      <p:ext uri="{BB962C8B-B14F-4D97-AF65-F5344CB8AC3E}">
        <p14:creationId xmlns:p14="http://schemas.microsoft.com/office/powerpoint/2010/main" val="33142605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5248</TotalTime>
  <Words>1637</Words>
  <Application>Microsoft Office PowerPoint</Application>
  <PresentationFormat>Widescreen</PresentationFormat>
  <Paragraphs>343</Paragraphs>
  <Slides>37</Slides>
  <Notes>19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37</vt:i4>
      </vt:variant>
    </vt:vector>
  </HeadingPairs>
  <TitlesOfParts>
    <vt:vector size="42" baseType="lpstr">
      <vt:lpstr>Arial</vt:lpstr>
      <vt:lpstr>Calibri</vt:lpstr>
      <vt:lpstr>Wingdings</vt:lpstr>
      <vt:lpstr>Office Theme</vt:lpstr>
      <vt:lpstr>1_Office Theme</vt:lpstr>
      <vt:lpstr>Blurring Lines Between Donations, Season Tickets, Required Seat Donations (RSD) &amp; Memberships</vt:lpstr>
      <vt:lpstr>MODERATORS</vt:lpstr>
      <vt:lpstr>Ashlee Shidler</vt:lpstr>
      <vt:lpstr>Our Renewal Program…</vt:lpstr>
      <vt:lpstr>PowerPoint Presentation</vt:lpstr>
      <vt:lpstr>Our Renewal Cycle…Pre-Launch Campaigns</vt:lpstr>
      <vt:lpstr>PowerPoint Presentation</vt:lpstr>
      <vt:lpstr>Launch Campaign </vt:lpstr>
      <vt:lpstr>Our Online Renewal Form</vt:lpstr>
      <vt:lpstr>Our Online Renewal Form</vt:lpstr>
      <vt:lpstr>Our Online Renewal Form</vt:lpstr>
      <vt:lpstr>Payment Process – 1 Payment for Seats &amp;  Required Donations</vt:lpstr>
      <vt:lpstr>Ongoing and Post Renewal Campaigns</vt:lpstr>
      <vt:lpstr>New Season Ticket Sales</vt:lpstr>
      <vt:lpstr>Key Take-Aways</vt:lpstr>
      <vt:lpstr>Justin Zenz</vt:lpstr>
      <vt:lpstr>Our Program…</vt:lpstr>
      <vt:lpstr>Our Season Ticket &amp; Per Seat Donation Model</vt:lpstr>
      <vt:lpstr>Renewal Launch Campaign – launched on Feb 2nd </vt:lpstr>
      <vt:lpstr>Our Online Renewal Form</vt:lpstr>
      <vt:lpstr>Our Online Renewal Form – the Donation Ask</vt:lpstr>
      <vt:lpstr>Thank you for renewing – post renewal campaigns</vt:lpstr>
      <vt:lpstr>Thank you for renewing – post renewal campaigns</vt:lpstr>
      <vt:lpstr>New Season Ticket Sales</vt:lpstr>
      <vt:lpstr>Summary &amp; Recommendations</vt:lpstr>
      <vt:lpstr>Grant Duncan</vt:lpstr>
      <vt:lpstr>Organizational Shift  </vt:lpstr>
      <vt:lpstr>Initial Projects</vt:lpstr>
      <vt:lpstr>Year 1 - RSD</vt:lpstr>
      <vt:lpstr>Year 1 - RSD</vt:lpstr>
      <vt:lpstr>PowerPoint Presentation</vt:lpstr>
      <vt:lpstr>Creating A Joint Customer Experience</vt:lpstr>
      <vt:lpstr>PowerPoint Presentation</vt:lpstr>
      <vt:lpstr>Lessons Learned  &amp; Additional Opportunities</vt:lpstr>
      <vt:lpstr>Lessons Learned &amp; Additional Opportunities</vt:lpstr>
      <vt:lpstr>What's Next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 Ramsay</dc:creator>
  <cp:lastModifiedBy>Elsie Kuresa</cp:lastModifiedBy>
  <cp:revision>107</cp:revision>
  <dcterms:created xsi:type="dcterms:W3CDTF">2018-12-20T00:17:00Z</dcterms:created>
  <dcterms:modified xsi:type="dcterms:W3CDTF">2022-02-25T19:30:11Z</dcterms:modified>
</cp:coreProperties>
</file>